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2934767" rtl="0" eaLnBrk="1" latinLnBrk="0" hangingPunct="1">
      <a:defRPr sz="5800" kern="1200">
        <a:solidFill>
          <a:schemeClr val="tx1"/>
        </a:solidFill>
        <a:latin typeface="+mn-lt"/>
        <a:ea typeface="+mn-ea"/>
        <a:cs typeface="+mn-cs"/>
      </a:defRPr>
    </a:lvl1pPr>
    <a:lvl2pPr marL="1467383" algn="l" defTabSz="2934767" rtl="0" eaLnBrk="1" latinLnBrk="0" hangingPunct="1">
      <a:defRPr sz="5800" kern="1200">
        <a:solidFill>
          <a:schemeClr val="tx1"/>
        </a:solidFill>
        <a:latin typeface="+mn-lt"/>
        <a:ea typeface="+mn-ea"/>
        <a:cs typeface="+mn-cs"/>
      </a:defRPr>
    </a:lvl2pPr>
    <a:lvl3pPr marL="2934767" algn="l" defTabSz="2934767" rtl="0" eaLnBrk="1" latinLnBrk="0" hangingPunct="1">
      <a:defRPr sz="5800" kern="1200">
        <a:solidFill>
          <a:schemeClr val="tx1"/>
        </a:solidFill>
        <a:latin typeface="+mn-lt"/>
        <a:ea typeface="+mn-ea"/>
        <a:cs typeface="+mn-cs"/>
      </a:defRPr>
    </a:lvl3pPr>
    <a:lvl4pPr marL="4402150" algn="l" defTabSz="2934767" rtl="0" eaLnBrk="1" latinLnBrk="0" hangingPunct="1">
      <a:defRPr sz="5800" kern="1200">
        <a:solidFill>
          <a:schemeClr val="tx1"/>
        </a:solidFill>
        <a:latin typeface="+mn-lt"/>
        <a:ea typeface="+mn-ea"/>
        <a:cs typeface="+mn-cs"/>
      </a:defRPr>
    </a:lvl4pPr>
    <a:lvl5pPr marL="5869534" algn="l" defTabSz="2934767" rtl="0" eaLnBrk="1" latinLnBrk="0" hangingPunct="1">
      <a:defRPr sz="5800" kern="1200">
        <a:solidFill>
          <a:schemeClr val="tx1"/>
        </a:solidFill>
        <a:latin typeface="+mn-lt"/>
        <a:ea typeface="+mn-ea"/>
        <a:cs typeface="+mn-cs"/>
      </a:defRPr>
    </a:lvl5pPr>
    <a:lvl6pPr marL="7336917" algn="l" defTabSz="2934767" rtl="0" eaLnBrk="1" latinLnBrk="0" hangingPunct="1">
      <a:defRPr sz="5800" kern="1200">
        <a:solidFill>
          <a:schemeClr val="tx1"/>
        </a:solidFill>
        <a:latin typeface="+mn-lt"/>
        <a:ea typeface="+mn-ea"/>
        <a:cs typeface="+mn-cs"/>
      </a:defRPr>
    </a:lvl6pPr>
    <a:lvl7pPr marL="8804300" algn="l" defTabSz="2934767" rtl="0" eaLnBrk="1" latinLnBrk="0" hangingPunct="1">
      <a:defRPr sz="5800" kern="1200">
        <a:solidFill>
          <a:schemeClr val="tx1"/>
        </a:solidFill>
        <a:latin typeface="+mn-lt"/>
        <a:ea typeface="+mn-ea"/>
        <a:cs typeface="+mn-cs"/>
      </a:defRPr>
    </a:lvl7pPr>
    <a:lvl8pPr marL="10271684" algn="l" defTabSz="2934767" rtl="0" eaLnBrk="1" latinLnBrk="0" hangingPunct="1">
      <a:defRPr sz="5800" kern="1200">
        <a:solidFill>
          <a:schemeClr val="tx1"/>
        </a:solidFill>
        <a:latin typeface="+mn-lt"/>
        <a:ea typeface="+mn-ea"/>
        <a:cs typeface="+mn-cs"/>
      </a:defRPr>
    </a:lvl8pPr>
    <a:lvl9pPr marL="11739067" algn="l" defTabSz="2934767"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build" initials="w"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556" autoAdjust="0"/>
    <p:restoredTop sz="94595"/>
  </p:normalViewPr>
  <p:slideViewPr>
    <p:cSldViewPr>
      <p:cViewPr>
        <p:scale>
          <a:sx n="10" d="100"/>
          <a:sy n="10" d="100"/>
        </p:scale>
        <p:origin x="-4290" y="-140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F4987B-BD40-9345-AC27-F8313349C884}" type="datetimeFigureOut">
              <a:rPr lang="en-US" smtClean="0"/>
              <a:t>9/4/2017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3A349-063C-7E4F-B8E4-747ABD5342CF}" type="slidenum">
              <a:rPr lang="en-US" smtClean="0"/>
              <a:t>‹#›</a:t>
            </a:fld>
            <a:endParaRPr lang="en-US"/>
          </a:p>
        </p:txBody>
      </p:sp>
    </p:spTree>
    <p:extLst>
      <p:ext uri="{BB962C8B-B14F-4D97-AF65-F5344CB8AC3E}">
        <p14:creationId xmlns:p14="http://schemas.microsoft.com/office/powerpoint/2010/main" val="1854425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3A349-063C-7E4F-B8E4-747ABD5342CF}" type="slidenum">
              <a:rPr lang="en-US" smtClean="0"/>
              <a:t>1</a:t>
            </a:fld>
            <a:endParaRPr lang="en-US"/>
          </a:p>
        </p:txBody>
      </p:sp>
    </p:spTree>
    <p:extLst>
      <p:ext uri="{BB962C8B-B14F-4D97-AF65-F5344CB8AC3E}">
        <p14:creationId xmlns:p14="http://schemas.microsoft.com/office/powerpoint/2010/main" val="89773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4"/>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2"/>
            <a:ext cx="30723840" cy="8412481"/>
          </a:xfrm>
        </p:spPr>
        <p:txBody>
          <a:bodyPr/>
          <a:lstStyle>
            <a:lvl1pPr marL="0" indent="0" algn="ctr">
              <a:buNone/>
              <a:defRPr>
                <a:solidFill>
                  <a:schemeClr val="tx1">
                    <a:tint val="75000"/>
                  </a:schemeClr>
                </a:solidFill>
              </a:defRPr>
            </a:lvl1pPr>
            <a:lvl2pPr marL="1467383" indent="0" algn="ctr">
              <a:buNone/>
              <a:defRPr>
                <a:solidFill>
                  <a:schemeClr val="tx1">
                    <a:tint val="75000"/>
                  </a:schemeClr>
                </a:solidFill>
              </a:defRPr>
            </a:lvl2pPr>
            <a:lvl3pPr marL="2934767" indent="0" algn="ctr">
              <a:buNone/>
              <a:defRPr>
                <a:solidFill>
                  <a:schemeClr val="tx1">
                    <a:tint val="75000"/>
                  </a:schemeClr>
                </a:solidFill>
              </a:defRPr>
            </a:lvl3pPr>
            <a:lvl4pPr marL="4402150" indent="0" algn="ctr">
              <a:buNone/>
              <a:defRPr>
                <a:solidFill>
                  <a:schemeClr val="tx1">
                    <a:tint val="75000"/>
                  </a:schemeClr>
                </a:solidFill>
              </a:defRPr>
            </a:lvl4pPr>
            <a:lvl5pPr marL="5869534" indent="0" algn="ctr">
              <a:buNone/>
              <a:defRPr>
                <a:solidFill>
                  <a:schemeClr val="tx1">
                    <a:tint val="75000"/>
                  </a:schemeClr>
                </a:solidFill>
              </a:defRPr>
            </a:lvl5pPr>
            <a:lvl6pPr marL="7336917" indent="0" algn="ctr">
              <a:buNone/>
              <a:defRPr>
                <a:solidFill>
                  <a:schemeClr val="tx1">
                    <a:tint val="75000"/>
                  </a:schemeClr>
                </a:solidFill>
              </a:defRPr>
            </a:lvl6pPr>
            <a:lvl7pPr marL="8804300" indent="0" algn="ctr">
              <a:buNone/>
              <a:defRPr>
                <a:solidFill>
                  <a:schemeClr val="tx1">
                    <a:tint val="75000"/>
                  </a:schemeClr>
                </a:solidFill>
              </a:defRPr>
            </a:lvl7pPr>
            <a:lvl8pPr marL="10271684" indent="0" algn="ctr">
              <a:buNone/>
              <a:defRPr>
                <a:solidFill>
                  <a:schemeClr val="tx1">
                    <a:tint val="75000"/>
                  </a:schemeClr>
                </a:solidFill>
              </a:defRPr>
            </a:lvl8pPr>
            <a:lvl9pPr marL="1173906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E79C08-8EE2-47CE-9E5E-03E9055D966A}"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140897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79C08-8EE2-47CE-9E5E-03E9055D966A}"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292090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8"/>
            <a:ext cx="9875520" cy="280873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8"/>
            <a:ext cx="28895040" cy="28087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79C08-8EE2-47CE-9E5E-03E9055D966A}"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64602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79C08-8EE2-47CE-9E5E-03E9055D966A}"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124058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59"/>
          </a:xfrm>
        </p:spPr>
        <p:txBody>
          <a:bodyPr anchor="t"/>
          <a:lstStyle>
            <a:lvl1pPr algn="l">
              <a:defRPr sz="12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7"/>
            <a:ext cx="37307520" cy="7200898"/>
          </a:xfrm>
        </p:spPr>
        <p:txBody>
          <a:bodyPr anchor="b"/>
          <a:lstStyle>
            <a:lvl1pPr marL="0" indent="0">
              <a:buNone/>
              <a:defRPr sz="6400">
                <a:solidFill>
                  <a:schemeClr val="tx1">
                    <a:tint val="75000"/>
                  </a:schemeClr>
                </a:solidFill>
              </a:defRPr>
            </a:lvl1pPr>
            <a:lvl2pPr marL="1467383" indent="0">
              <a:buNone/>
              <a:defRPr sz="5800">
                <a:solidFill>
                  <a:schemeClr val="tx1">
                    <a:tint val="75000"/>
                  </a:schemeClr>
                </a:solidFill>
              </a:defRPr>
            </a:lvl2pPr>
            <a:lvl3pPr marL="2934767" indent="0">
              <a:buNone/>
              <a:defRPr sz="5100">
                <a:solidFill>
                  <a:schemeClr val="tx1">
                    <a:tint val="75000"/>
                  </a:schemeClr>
                </a:solidFill>
              </a:defRPr>
            </a:lvl3pPr>
            <a:lvl4pPr marL="4402150" indent="0">
              <a:buNone/>
              <a:defRPr sz="4500">
                <a:solidFill>
                  <a:schemeClr val="tx1">
                    <a:tint val="75000"/>
                  </a:schemeClr>
                </a:solidFill>
              </a:defRPr>
            </a:lvl4pPr>
            <a:lvl5pPr marL="5869534" indent="0">
              <a:buNone/>
              <a:defRPr sz="4500">
                <a:solidFill>
                  <a:schemeClr val="tx1">
                    <a:tint val="75000"/>
                  </a:schemeClr>
                </a:solidFill>
              </a:defRPr>
            </a:lvl5pPr>
            <a:lvl6pPr marL="7336917" indent="0">
              <a:buNone/>
              <a:defRPr sz="4500">
                <a:solidFill>
                  <a:schemeClr val="tx1">
                    <a:tint val="75000"/>
                  </a:schemeClr>
                </a:solidFill>
              </a:defRPr>
            </a:lvl6pPr>
            <a:lvl7pPr marL="8804300" indent="0">
              <a:buNone/>
              <a:defRPr sz="4500">
                <a:solidFill>
                  <a:schemeClr val="tx1">
                    <a:tint val="75000"/>
                  </a:schemeClr>
                </a:solidFill>
              </a:defRPr>
            </a:lvl7pPr>
            <a:lvl8pPr marL="10271684" indent="0">
              <a:buNone/>
              <a:defRPr sz="4500">
                <a:solidFill>
                  <a:schemeClr val="tx1">
                    <a:tint val="75000"/>
                  </a:schemeClr>
                </a:solidFill>
              </a:defRPr>
            </a:lvl8pPr>
            <a:lvl9pPr marL="11739067"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79C08-8EE2-47CE-9E5E-03E9055D966A}"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235115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2"/>
            <a:ext cx="19385280" cy="21724623"/>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2"/>
            <a:ext cx="19385280" cy="21724623"/>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E79C08-8EE2-47CE-9E5E-03E9055D966A}"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62167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0"/>
            <a:ext cx="19392902" cy="3070859"/>
          </a:xfrm>
        </p:spPr>
        <p:txBody>
          <a:bodyPr anchor="b"/>
          <a:lstStyle>
            <a:lvl1pPr marL="0" indent="0">
              <a:buNone/>
              <a:defRPr sz="7700" b="1"/>
            </a:lvl1pPr>
            <a:lvl2pPr marL="1467383" indent="0">
              <a:buNone/>
              <a:defRPr sz="6400" b="1"/>
            </a:lvl2pPr>
            <a:lvl3pPr marL="2934767" indent="0">
              <a:buNone/>
              <a:defRPr sz="5800" b="1"/>
            </a:lvl3pPr>
            <a:lvl4pPr marL="4402150" indent="0">
              <a:buNone/>
              <a:defRPr sz="5100" b="1"/>
            </a:lvl4pPr>
            <a:lvl5pPr marL="5869534" indent="0">
              <a:buNone/>
              <a:defRPr sz="5100" b="1"/>
            </a:lvl5pPr>
            <a:lvl6pPr marL="7336917" indent="0">
              <a:buNone/>
              <a:defRPr sz="5100" b="1"/>
            </a:lvl6pPr>
            <a:lvl7pPr marL="8804300" indent="0">
              <a:buNone/>
              <a:defRPr sz="5100" b="1"/>
            </a:lvl7pPr>
            <a:lvl8pPr marL="10271684" indent="0">
              <a:buNone/>
              <a:defRPr sz="5100" b="1"/>
            </a:lvl8pPr>
            <a:lvl9pPr marL="11739067" indent="0">
              <a:buNone/>
              <a:defRPr sz="5100" b="1"/>
            </a:lvl9pPr>
          </a:lstStyle>
          <a:p>
            <a:pPr lvl="0"/>
            <a:r>
              <a:rPr lang="en-US" smtClean="0"/>
              <a:t>Click to edit Master text styles</a:t>
            </a:r>
          </a:p>
        </p:txBody>
      </p:sp>
      <p:sp>
        <p:nvSpPr>
          <p:cNvPr id="4" name="Content Placeholder 3"/>
          <p:cNvSpPr>
            <a:spLocks noGrp="1"/>
          </p:cNvSpPr>
          <p:nvPr>
            <p:ph sz="half" idx="2"/>
          </p:nvPr>
        </p:nvSpPr>
        <p:spPr>
          <a:xfrm>
            <a:off x="2194560" y="10439399"/>
            <a:ext cx="19392902" cy="18966184"/>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0"/>
            <a:ext cx="19400520" cy="3070859"/>
          </a:xfrm>
        </p:spPr>
        <p:txBody>
          <a:bodyPr anchor="b"/>
          <a:lstStyle>
            <a:lvl1pPr marL="0" indent="0">
              <a:buNone/>
              <a:defRPr sz="7700" b="1"/>
            </a:lvl1pPr>
            <a:lvl2pPr marL="1467383" indent="0">
              <a:buNone/>
              <a:defRPr sz="6400" b="1"/>
            </a:lvl2pPr>
            <a:lvl3pPr marL="2934767" indent="0">
              <a:buNone/>
              <a:defRPr sz="5800" b="1"/>
            </a:lvl3pPr>
            <a:lvl4pPr marL="4402150" indent="0">
              <a:buNone/>
              <a:defRPr sz="5100" b="1"/>
            </a:lvl4pPr>
            <a:lvl5pPr marL="5869534" indent="0">
              <a:buNone/>
              <a:defRPr sz="5100" b="1"/>
            </a:lvl5pPr>
            <a:lvl6pPr marL="7336917" indent="0">
              <a:buNone/>
              <a:defRPr sz="5100" b="1"/>
            </a:lvl6pPr>
            <a:lvl7pPr marL="8804300" indent="0">
              <a:buNone/>
              <a:defRPr sz="5100" b="1"/>
            </a:lvl7pPr>
            <a:lvl8pPr marL="10271684" indent="0">
              <a:buNone/>
              <a:defRPr sz="5100" b="1"/>
            </a:lvl8pPr>
            <a:lvl9pPr marL="11739067" indent="0">
              <a:buNone/>
              <a:defRPr sz="5100" b="1"/>
            </a:lvl9pPr>
          </a:lstStyle>
          <a:p>
            <a:pPr lvl="0"/>
            <a:r>
              <a:rPr lang="en-US" smtClean="0"/>
              <a:t>Click to edit Master text styles</a:t>
            </a:r>
          </a:p>
        </p:txBody>
      </p:sp>
      <p:sp>
        <p:nvSpPr>
          <p:cNvPr id="6" name="Content Placeholder 5"/>
          <p:cNvSpPr>
            <a:spLocks noGrp="1"/>
          </p:cNvSpPr>
          <p:nvPr>
            <p:ph sz="quarter" idx="4"/>
          </p:nvPr>
        </p:nvSpPr>
        <p:spPr>
          <a:xfrm>
            <a:off x="22296122" y="10439399"/>
            <a:ext cx="19400520" cy="18966184"/>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E79C08-8EE2-47CE-9E5E-03E9055D966A}" type="datetimeFigureOut">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424555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E79C08-8EE2-47CE-9E5E-03E9055D966A}" type="datetimeFigureOut">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361160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79C08-8EE2-47CE-9E5E-03E9055D966A}" type="datetimeFigureOut">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218174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1"/>
            <a:ext cx="14439902" cy="5577839"/>
          </a:xfrm>
        </p:spPr>
        <p:txBody>
          <a:bodyPr anchor="b"/>
          <a:lstStyle>
            <a:lvl1pPr algn="l">
              <a:defRPr sz="64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4"/>
          </a:xfrm>
        </p:spPr>
        <p:txBody>
          <a:bodyPr/>
          <a:lstStyle>
            <a:lvl1pPr>
              <a:defRPr sz="103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2"/>
            <a:ext cx="14439902" cy="22517101"/>
          </a:xfrm>
        </p:spPr>
        <p:txBody>
          <a:bodyPr/>
          <a:lstStyle>
            <a:lvl1pPr marL="0" indent="0">
              <a:buNone/>
              <a:defRPr sz="4500"/>
            </a:lvl1pPr>
            <a:lvl2pPr marL="1467383" indent="0">
              <a:buNone/>
              <a:defRPr sz="3900"/>
            </a:lvl2pPr>
            <a:lvl3pPr marL="2934767" indent="0">
              <a:buNone/>
              <a:defRPr sz="3200"/>
            </a:lvl3pPr>
            <a:lvl4pPr marL="4402150" indent="0">
              <a:buNone/>
              <a:defRPr sz="2900"/>
            </a:lvl4pPr>
            <a:lvl5pPr marL="5869534" indent="0">
              <a:buNone/>
              <a:defRPr sz="2900"/>
            </a:lvl5pPr>
            <a:lvl6pPr marL="7336917" indent="0">
              <a:buNone/>
              <a:defRPr sz="2900"/>
            </a:lvl6pPr>
            <a:lvl7pPr marL="8804300" indent="0">
              <a:buNone/>
              <a:defRPr sz="2900"/>
            </a:lvl7pPr>
            <a:lvl8pPr marL="10271684" indent="0">
              <a:buNone/>
              <a:defRPr sz="2900"/>
            </a:lvl8pPr>
            <a:lvl9pPr marL="11739067"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79C08-8EE2-47CE-9E5E-03E9055D966A}"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92412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2"/>
            <a:ext cx="26334720" cy="2720344"/>
          </a:xfrm>
        </p:spPr>
        <p:txBody>
          <a:bodyPr anchor="b"/>
          <a:lstStyle>
            <a:lvl1pPr algn="l">
              <a:defRPr sz="64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0300"/>
            </a:lvl1pPr>
            <a:lvl2pPr marL="1467383" indent="0">
              <a:buNone/>
              <a:defRPr sz="9000"/>
            </a:lvl2pPr>
            <a:lvl3pPr marL="2934767" indent="0">
              <a:buNone/>
              <a:defRPr sz="7700"/>
            </a:lvl3pPr>
            <a:lvl4pPr marL="4402150" indent="0">
              <a:buNone/>
              <a:defRPr sz="6400"/>
            </a:lvl4pPr>
            <a:lvl5pPr marL="5869534" indent="0">
              <a:buNone/>
              <a:defRPr sz="6400"/>
            </a:lvl5pPr>
            <a:lvl6pPr marL="7336917" indent="0">
              <a:buNone/>
              <a:defRPr sz="6400"/>
            </a:lvl6pPr>
            <a:lvl7pPr marL="8804300" indent="0">
              <a:buNone/>
              <a:defRPr sz="6400"/>
            </a:lvl7pPr>
            <a:lvl8pPr marL="10271684" indent="0">
              <a:buNone/>
              <a:defRPr sz="6400"/>
            </a:lvl8pPr>
            <a:lvl9pPr marL="11739067" indent="0">
              <a:buNone/>
              <a:defRPr sz="6400"/>
            </a:lvl9pPr>
          </a:lstStyle>
          <a:p>
            <a:endParaRPr lang="en-US"/>
          </a:p>
        </p:txBody>
      </p:sp>
      <p:sp>
        <p:nvSpPr>
          <p:cNvPr id="4" name="Text Placeholder 3"/>
          <p:cNvSpPr>
            <a:spLocks noGrp="1"/>
          </p:cNvSpPr>
          <p:nvPr>
            <p:ph type="body" sz="half" idx="2"/>
          </p:nvPr>
        </p:nvSpPr>
        <p:spPr>
          <a:xfrm>
            <a:off x="8602982" y="25763226"/>
            <a:ext cx="26334720" cy="3863336"/>
          </a:xfrm>
        </p:spPr>
        <p:txBody>
          <a:bodyPr/>
          <a:lstStyle>
            <a:lvl1pPr marL="0" indent="0">
              <a:buNone/>
              <a:defRPr sz="4500"/>
            </a:lvl1pPr>
            <a:lvl2pPr marL="1467383" indent="0">
              <a:buNone/>
              <a:defRPr sz="3900"/>
            </a:lvl2pPr>
            <a:lvl3pPr marL="2934767" indent="0">
              <a:buNone/>
              <a:defRPr sz="3200"/>
            </a:lvl3pPr>
            <a:lvl4pPr marL="4402150" indent="0">
              <a:buNone/>
              <a:defRPr sz="2900"/>
            </a:lvl4pPr>
            <a:lvl5pPr marL="5869534" indent="0">
              <a:buNone/>
              <a:defRPr sz="2900"/>
            </a:lvl5pPr>
            <a:lvl6pPr marL="7336917" indent="0">
              <a:buNone/>
              <a:defRPr sz="2900"/>
            </a:lvl6pPr>
            <a:lvl7pPr marL="8804300" indent="0">
              <a:buNone/>
              <a:defRPr sz="2900"/>
            </a:lvl7pPr>
            <a:lvl8pPr marL="10271684" indent="0">
              <a:buNone/>
              <a:defRPr sz="2900"/>
            </a:lvl8pPr>
            <a:lvl9pPr marL="11739067"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79C08-8EE2-47CE-9E5E-03E9055D966A}"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EFEF3-12F2-4C90-BD72-3BCB11CFE159}" type="slidenum">
              <a:rPr lang="en-US" smtClean="0"/>
              <a:t>‹#›</a:t>
            </a:fld>
            <a:endParaRPr lang="en-US"/>
          </a:p>
        </p:txBody>
      </p:sp>
    </p:spTree>
    <p:extLst>
      <p:ext uri="{BB962C8B-B14F-4D97-AF65-F5344CB8AC3E}">
        <p14:creationId xmlns:p14="http://schemas.microsoft.com/office/powerpoint/2010/main" val="174853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1"/>
            <a:ext cx="39502080" cy="5486400"/>
          </a:xfrm>
          <a:prstGeom prst="rect">
            <a:avLst/>
          </a:prstGeom>
        </p:spPr>
        <p:txBody>
          <a:bodyPr vert="horz" lIns="293477" tIns="146738" rIns="293477" bIns="1467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2"/>
            <a:ext cx="39502080" cy="21724623"/>
          </a:xfrm>
          <a:prstGeom prst="rect">
            <a:avLst/>
          </a:prstGeom>
        </p:spPr>
        <p:txBody>
          <a:bodyPr vert="horz" lIns="293477" tIns="146738" rIns="293477" bIns="1467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2"/>
          </a:xfrm>
          <a:prstGeom prst="rect">
            <a:avLst/>
          </a:prstGeom>
        </p:spPr>
        <p:txBody>
          <a:bodyPr vert="horz" lIns="293477" tIns="146738" rIns="293477" bIns="146738" rtlCol="0" anchor="ctr"/>
          <a:lstStyle>
            <a:lvl1pPr algn="l">
              <a:defRPr sz="3900">
                <a:solidFill>
                  <a:schemeClr val="tx1">
                    <a:tint val="75000"/>
                  </a:schemeClr>
                </a:solidFill>
              </a:defRPr>
            </a:lvl1pPr>
          </a:lstStyle>
          <a:p>
            <a:fld id="{6DE79C08-8EE2-47CE-9E5E-03E9055D966A}" type="datetimeFigureOut">
              <a:rPr lang="en-US" smtClean="0"/>
              <a:t>9/4/2017</a:t>
            </a:fld>
            <a:endParaRPr lang="en-US"/>
          </a:p>
        </p:txBody>
      </p:sp>
      <p:sp>
        <p:nvSpPr>
          <p:cNvPr id="5" name="Footer Placeholder 4"/>
          <p:cNvSpPr>
            <a:spLocks noGrp="1"/>
          </p:cNvSpPr>
          <p:nvPr>
            <p:ph type="ftr" sz="quarter" idx="3"/>
          </p:nvPr>
        </p:nvSpPr>
        <p:spPr>
          <a:xfrm>
            <a:off x="14996160" y="30510483"/>
            <a:ext cx="13898880" cy="1752602"/>
          </a:xfrm>
          <a:prstGeom prst="rect">
            <a:avLst/>
          </a:prstGeom>
        </p:spPr>
        <p:txBody>
          <a:bodyPr vert="horz" lIns="293477" tIns="146738" rIns="293477" bIns="146738"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2"/>
          </a:xfrm>
          <a:prstGeom prst="rect">
            <a:avLst/>
          </a:prstGeom>
        </p:spPr>
        <p:txBody>
          <a:bodyPr vert="horz" lIns="293477" tIns="146738" rIns="293477" bIns="146738" rtlCol="0" anchor="ctr"/>
          <a:lstStyle>
            <a:lvl1pPr algn="r">
              <a:defRPr sz="3900">
                <a:solidFill>
                  <a:schemeClr val="tx1">
                    <a:tint val="75000"/>
                  </a:schemeClr>
                </a:solidFill>
              </a:defRPr>
            </a:lvl1pPr>
          </a:lstStyle>
          <a:p>
            <a:fld id="{2D3EFEF3-12F2-4C90-BD72-3BCB11CFE159}" type="slidenum">
              <a:rPr lang="en-US" smtClean="0"/>
              <a:t>‹#›</a:t>
            </a:fld>
            <a:endParaRPr lang="en-US"/>
          </a:p>
        </p:txBody>
      </p:sp>
    </p:spTree>
    <p:extLst>
      <p:ext uri="{BB962C8B-B14F-4D97-AF65-F5344CB8AC3E}">
        <p14:creationId xmlns:p14="http://schemas.microsoft.com/office/powerpoint/2010/main" val="378462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34767" rtl="0" eaLnBrk="1" latinLnBrk="0" hangingPunct="1">
        <a:spcBef>
          <a:spcPct val="0"/>
        </a:spcBef>
        <a:buNone/>
        <a:defRPr sz="14100" kern="1200">
          <a:solidFill>
            <a:schemeClr val="tx1"/>
          </a:solidFill>
          <a:latin typeface="+mj-lt"/>
          <a:ea typeface="+mj-ea"/>
          <a:cs typeface="+mj-cs"/>
        </a:defRPr>
      </a:lvl1pPr>
    </p:titleStyle>
    <p:bodyStyle>
      <a:lvl1pPr marL="1100538" indent="-1100538" algn="l" defTabSz="2934767"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84498" indent="-917115" algn="l" defTabSz="2934767"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68459" indent="-733692" algn="l" defTabSz="2934767"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35842"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4pPr>
      <a:lvl5pPr marL="6603225"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5pPr>
      <a:lvl6pPr marL="8070609"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6pPr>
      <a:lvl7pPr marL="9537992"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7pPr>
      <a:lvl8pPr marL="11005376"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8pPr>
      <a:lvl9pPr marL="12472759" indent="-733692" algn="l" defTabSz="2934767"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9pPr>
    </p:bodyStyle>
    <p:otherStyle>
      <a:defPPr>
        <a:defRPr lang="en-US"/>
      </a:defPPr>
      <a:lvl1pPr marL="0" algn="l" defTabSz="2934767" rtl="0" eaLnBrk="1" latinLnBrk="0" hangingPunct="1">
        <a:defRPr sz="5800" kern="1200">
          <a:solidFill>
            <a:schemeClr val="tx1"/>
          </a:solidFill>
          <a:latin typeface="+mn-lt"/>
          <a:ea typeface="+mn-ea"/>
          <a:cs typeface="+mn-cs"/>
        </a:defRPr>
      </a:lvl1pPr>
      <a:lvl2pPr marL="1467383" algn="l" defTabSz="2934767" rtl="0" eaLnBrk="1" latinLnBrk="0" hangingPunct="1">
        <a:defRPr sz="5800" kern="1200">
          <a:solidFill>
            <a:schemeClr val="tx1"/>
          </a:solidFill>
          <a:latin typeface="+mn-lt"/>
          <a:ea typeface="+mn-ea"/>
          <a:cs typeface="+mn-cs"/>
        </a:defRPr>
      </a:lvl2pPr>
      <a:lvl3pPr marL="2934767" algn="l" defTabSz="2934767" rtl="0" eaLnBrk="1" latinLnBrk="0" hangingPunct="1">
        <a:defRPr sz="5800" kern="1200">
          <a:solidFill>
            <a:schemeClr val="tx1"/>
          </a:solidFill>
          <a:latin typeface="+mn-lt"/>
          <a:ea typeface="+mn-ea"/>
          <a:cs typeface="+mn-cs"/>
        </a:defRPr>
      </a:lvl3pPr>
      <a:lvl4pPr marL="4402150" algn="l" defTabSz="2934767" rtl="0" eaLnBrk="1" latinLnBrk="0" hangingPunct="1">
        <a:defRPr sz="5800" kern="1200">
          <a:solidFill>
            <a:schemeClr val="tx1"/>
          </a:solidFill>
          <a:latin typeface="+mn-lt"/>
          <a:ea typeface="+mn-ea"/>
          <a:cs typeface="+mn-cs"/>
        </a:defRPr>
      </a:lvl4pPr>
      <a:lvl5pPr marL="5869534" algn="l" defTabSz="2934767" rtl="0" eaLnBrk="1" latinLnBrk="0" hangingPunct="1">
        <a:defRPr sz="5800" kern="1200">
          <a:solidFill>
            <a:schemeClr val="tx1"/>
          </a:solidFill>
          <a:latin typeface="+mn-lt"/>
          <a:ea typeface="+mn-ea"/>
          <a:cs typeface="+mn-cs"/>
        </a:defRPr>
      </a:lvl5pPr>
      <a:lvl6pPr marL="7336917" algn="l" defTabSz="2934767" rtl="0" eaLnBrk="1" latinLnBrk="0" hangingPunct="1">
        <a:defRPr sz="5800" kern="1200">
          <a:solidFill>
            <a:schemeClr val="tx1"/>
          </a:solidFill>
          <a:latin typeface="+mn-lt"/>
          <a:ea typeface="+mn-ea"/>
          <a:cs typeface="+mn-cs"/>
        </a:defRPr>
      </a:lvl6pPr>
      <a:lvl7pPr marL="8804300" algn="l" defTabSz="2934767" rtl="0" eaLnBrk="1" latinLnBrk="0" hangingPunct="1">
        <a:defRPr sz="5800" kern="1200">
          <a:solidFill>
            <a:schemeClr val="tx1"/>
          </a:solidFill>
          <a:latin typeface="+mn-lt"/>
          <a:ea typeface="+mn-ea"/>
          <a:cs typeface="+mn-cs"/>
        </a:defRPr>
      </a:lvl7pPr>
      <a:lvl8pPr marL="10271684" algn="l" defTabSz="2934767" rtl="0" eaLnBrk="1" latinLnBrk="0" hangingPunct="1">
        <a:defRPr sz="5800" kern="1200">
          <a:solidFill>
            <a:schemeClr val="tx1"/>
          </a:solidFill>
          <a:latin typeface="+mn-lt"/>
          <a:ea typeface="+mn-ea"/>
          <a:cs typeface="+mn-cs"/>
        </a:defRPr>
      </a:lvl8pPr>
      <a:lvl9pPr marL="11739067" algn="l" defTabSz="293476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10631" y="228600"/>
            <a:ext cx="17526000" cy="1323439"/>
          </a:xfrm>
          <a:prstGeom prst="rect">
            <a:avLst/>
          </a:prstGeom>
          <a:noFill/>
        </p:spPr>
        <p:txBody>
          <a:bodyPr wrap="square" rtlCol="0">
            <a:spAutoFit/>
          </a:bodyPr>
          <a:lstStyle/>
          <a:p>
            <a:r>
              <a:rPr lang="en-US" sz="8000" b="1" dirty="0" smtClean="0"/>
              <a:t>Heart Disease Data Meets Mathematics</a:t>
            </a:r>
            <a:endParaRPr lang="en-US" sz="8000" b="1" dirty="0"/>
          </a:p>
        </p:txBody>
      </p:sp>
      <p:sp>
        <p:nvSpPr>
          <p:cNvPr id="5" name="TextBox 4"/>
          <p:cNvSpPr txBox="1"/>
          <p:nvPr/>
        </p:nvSpPr>
        <p:spPr>
          <a:xfrm>
            <a:off x="12338625" y="1483618"/>
            <a:ext cx="18059400" cy="1754326"/>
          </a:xfrm>
          <a:prstGeom prst="rect">
            <a:avLst/>
          </a:prstGeom>
          <a:noFill/>
        </p:spPr>
        <p:txBody>
          <a:bodyPr wrap="square" rtlCol="0">
            <a:spAutoFit/>
          </a:bodyPr>
          <a:lstStyle/>
          <a:p>
            <a:pPr algn="ctr"/>
            <a:r>
              <a:rPr lang="en-US" sz="5400" i="1" u="sng" dirty="0" err="1" smtClean="0"/>
              <a:t>Jeenn</a:t>
            </a:r>
            <a:r>
              <a:rPr lang="en-US" sz="5400" i="1" u="sng" dirty="0" smtClean="0"/>
              <a:t> Barreiro and Eric </a:t>
            </a:r>
            <a:r>
              <a:rPr lang="en-US" sz="5400" i="1" u="sng" dirty="0" err="1" smtClean="0"/>
              <a:t>Ruggieri</a:t>
            </a:r>
            <a:endParaRPr lang="en-US" sz="5400" i="1" u="sng" dirty="0" smtClean="0"/>
          </a:p>
          <a:p>
            <a:pPr algn="ctr"/>
            <a:r>
              <a:rPr lang="en-US" sz="5400" i="1" u="sng" dirty="0" smtClean="0"/>
              <a:t>Department of Mathematics, College of the Holy Cross</a:t>
            </a:r>
            <a:endParaRPr lang="en-US" sz="5400" i="1" u="sng" dirty="0"/>
          </a:p>
        </p:txBody>
      </p:sp>
      <p:sp>
        <p:nvSpPr>
          <p:cNvPr id="6" name="TextBox 5"/>
          <p:cNvSpPr txBox="1"/>
          <p:nvPr/>
        </p:nvSpPr>
        <p:spPr>
          <a:xfrm>
            <a:off x="1291590" y="4125812"/>
            <a:ext cx="8458200" cy="923330"/>
          </a:xfrm>
          <a:prstGeom prst="rect">
            <a:avLst/>
          </a:prstGeom>
          <a:solidFill>
            <a:schemeClr val="accent2"/>
          </a:solidFill>
          <a:ln>
            <a:solidFill>
              <a:schemeClr val="tx1"/>
            </a:solidFill>
          </a:ln>
        </p:spPr>
        <p:txBody>
          <a:bodyPr wrap="square" rtlCol="0">
            <a:spAutoFit/>
          </a:bodyPr>
          <a:lstStyle/>
          <a:p>
            <a:pPr algn="ctr"/>
            <a:r>
              <a:rPr lang="en-US" sz="5400" dirty="0" smtClean="0"/>
              <a:t>What is Heart Disease?</a:t>
            </a:r>
            <a:endParaRPr lang="en-US" sz="5400" dirty="0"/>
          </a:p>
        </p:txBody>
      </p:sp>
      <p:sp>
        <p:nvSpPr>
          <p:cNvPr id="7" name="TextBox 6"/>
          <p:cNvSpPr txBox="1"/>
          <p:nvPr/>
        </p:nvSpPr>
        <p:spPr>
          <a:xfrm>
            <a:off x="407670" y="5336480"/>
            <a:ext cx="10031730" cy="994118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dirty="0" smtClean="0"/>
              <a:t>Heart disease is a very broad term that describes a range of conditions that affect the heart. These include: blood vessel diseases, such as coronary artery disease; heart rhythm problems (arrhythmias); and heart defects you're born with (congenital heart defects), among others. Heart Disease is also interchangeably used with cardiovascular disease. This other type of disease is generally referred to conditions that involve narrowed or blocked blood vessels that can lead to a heart attack, chest pain or stroke. Heart diseases form because of lifestyle choices. It is said heart disease is the most preventable type of disease out there, yet it is the number one killer of men and women in the United States. </a:t>
            </a:r>
            <a:endParaRPr lang="en-US" sz="4000" dirty="0"/>
          </a:p>
        </p:txBody>
      </p:sp>
      <p:sp>
        <p:nvSpPr>
          <p:cNvPr id="8" name="TextBox 7"/>
          <p:cNvSpPr txBox="1"/>
          <p:nvPr/>
        </p:nvSpPr>
        <p:spPr>
          <a:xfrm>
            <a:off x="3408045" y="15546186"/>
            <a:ext cx="4686300" cy="923330"/>
          </a:xfrm>
          <a:prstGeom prst="rect">
            <a:avLst/>
          </a:prstGeom>
          <a:solidFill>
            <a:schemeClr val="accent2"/>
          </a:solidFill>
          <a:ln>
            <a:solidFill>
              <a:schemeClr val="tx1"/>
            </a:solidFill>
          </a:ln>
        </p:spPr>
        <p:txBody>
          <a:bodyPr wrap="square" rtlCol="0">
            <a:spAutoFit/>
          </a:bodyPr>
          <a:lstStyle/>
          <a:p>
            <a:pPr algn="ctr"/>
            <a:r>
              <a:rPr lang="en-US" sz="5400" dirty="0" smtClean="0"/>
              <a:t>Data Set</a:t>
            </a:r>
            <a:endParaRPr lang="en-US" sz="5400" dirty="0"/>
          </a:p>
        </p:txBody>
      </p:sp>
      <p:sp>
        <p:nvSpPr>
          <p:cNvPr id="9" name="TextBox 8"/>
          <p:cNvSpPr txBox="1"/>
          <p:nvPr/>
        </p:nvSpPr>
        <p:spPr>
          <a:xfrm>
            <a:off x="407670" y="16690241"/>
            <a:ext cx="10717530" cy="1505027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600" dirty="0"/>
              <a:t>The data used in this analysis was obtained from the University of </a:t>
            </a:r>
            <a:r>
              <a:rPr lang="en-US" sz="3600" dirty="0" smtClean="0"/>
              <a:t>California </a:t>
            </a:r>
            <a:r>
              <a:rPr lang="en-US" sz="3600" dirty="0"/>
              <a:t>Irvine's Machine Learning Repository. Heart disease data was available for four different </a:t>
            </a:r>
            <a:r>
              <a:rPr lang="en-US" sz="3600" dirty="0" smtClean="0"/>
              <a:t>geographic </a:t>
            </a:r>
            <a:r>
              <a:rPr lang="en-US" sz="3600" dirty="0"/>
              <a:t>locations, but we focused only on data from the Cleveland Clinic foundation.  This data set contained the heart disease status of 303 individuals as well as data on fourteen different attributes, including:</a:t>
            </a:r>
            <a:endParaRPr lang="en-US" sz="3600" dirty="0" smtClean="0"/>
          </a:p>
          <a:p>
            <a:pPr marL="742950" indent="-742950">
              <a:buAutoNum type="arabicPeriod"/>
            </a:pPr>
            <a:r>
              <a:rPr lang="en-US" sz="3600" dirty="0" smtClean="0"/>
              <a:t>Age of patient </a:t>
            </a:r>
          </a:p>
          <a:p>
            <a:pPr marL="742950" indent="-742950">
              <a:buAutoNum type="arabicPeriod"/>
            </a:pPr>
            <a:r>
              <a:rPr lang="en-US" sz="3600" dirty="0" smtClean="0"/>
              <a:t>Sex of patient </a:t>
            </a:r>
          </a:p>
          <a:p>
            <a:pPr marL="742950" indent="-742950">
              <a:buAutoNum type="arabicPeriod"/>
            </a:pPr>
            <a:r>
              <a:rPr lang="en-US" sz="3600" dirty="0" smtClean="0"/>
              <a:t>Whether or not a patient had a type of chest pain</a:t>
            </a:r>
          </a:p>
          <a:p>
            <a:pPr marL="2210333" lvl="1" indent="-742950">
              <a:buFont typeface="+mj-lt"/>
              <a:buAutoNum type="alphaLcPeriod"/>
            </a:pPr>
            <a:r>
              <a:rPr lang="en-US" sz="3600" dirty="0" smtClean="0"/>
              <a:t>Typical Angina </a:t>
            </a:r>
          </a:p>
          <a:p>
            <a:pPr marL="2210333" lvl="1" indent="-742950">
              <a:buFont typeface="+mj-lt"/>
              <a:buAutoNum type="alphaLcPeriod"/>
            </a:pPr>
            <a:r>
              <a:rPr lang="en-US" sz="3600" dirty="0" smtClean="0"/>
              <a:t>Atypical Angina 	</a:t>
            </a:r>
          </a:p>
          <a:p>
            <a:pPr marL="2210333" lvl="1" indent="-742950">
              <a:buFont typeface="+mj-lt"/>
              <a:buAutoNum type="alphaLcPeriod"/>
            </a:pPr>
            <a:r>
              <a:rPr lang="en-US" sz="3600" dirty="0" smtClean="0"/>
              <a:t>Non-Angina Pain</a:t>
            </a:r>
          </a:p>
          <a:p>
            <a:pPr marL="742950" indent="-742950">
              <a:buAutoNum type="arabicPeriod"/>
            </a:pPr>
            <a:r>
              <a:rPr lang="en-US" sz="3600" dirty="0" smtClean="0"/>
              <a:t>Resting blood pressure of the patient </a:t>
            </a:r>
            <a:endParaRPr lang="en-US" sz="3600" dirty="0"/>
          </a:p>
          <a:p>
            <a:pPr marL="742950" indent="-742950">
              <a:buAutoNum type="arabicPeriod"/>
            </a:pPr>
            <a:r>
              <a:rPr lang="en-US" sz="3600" dirty="0" smtClean="0"/>
              <a:t>Cholesterol level</a:t>
            </a:r>
          </a:p>
          <a:p>
            <a:pPr marL="742950" indent="-742950">
              <a:buAutoNum type="arabicPeriod"/>
            </a:pPr>
            <a:r>
              <a:rPr lang="en-US" sz="3600" dirty="0" smtClean="0"/>
              <a:t>Fasting blood sugar</a:t>
            </a:r>
          </a:p>
          <a:p>
            <a:pPr marL="742950" indent="-742950">
              <a:buAutoNum type="arabicPeriod"/>
            </a:pPr>
            <a:r>
              <a:rPr lang="en-US" sz="3600" dirty="0" smtClean="0"/>
              <a:t>Resting EKG</a:t>
            </a:r>
          </a:p>
          <a:p>
            <a:pPr marL="742950" indent="-742950">
              <a:buAutoNum type="arabicPeriod"/>
            </a:pPr>
            <a:r>
              <a:rPr lang="en-US" sz="3600" dirty="0" smtClean="0"/>
              <a:t>Max heart rate achieved during exercise</a:t>
            </a:r>
          </a:p>
          <a:p>
            <a:pPr marL="742950" indent="-742950">
              <a:buAutoNum type="arabicPeriod"/>
            </a:pPr>
            <a:r>
              <a:rPr lang="en-US" sz="3600" dirty="0" smtClean="0"/>
              <a:t> Exercise induced chest pain</a:t>
            </a:r>
          </a:p>
          <a:p>
            <a:pPr marL="742950" indent="-742950">
              <a:buAutoNum type="arabicPeriod"/>
            </a:pPr>
            <a:r>
              <a:rPr lang="en-US" sz="3600" dirty="0" smtClean="0"/>
              <a:t> ST depression induced by exercise relative to rest </a:t>
            </a:r>
          </a:p>
          <a:p>
            <a:pPr marL="742950" indent="-742950">
              <a:buAutoNum type="arabicPeriod"/>
            </a:pPr>
            <a:r>
              <a:rPr lang="en-US" sz="3600" dirty="0" smtClean="0"/>
              <a:t>The slope of the peak exercise ST segment</a:t>
            </a:r>
          </a:p>
          <a:p>
            <a:pPr marL="742950" indent="-742950">
              <a:buAutoNum type="arabicPeriod"/>
            </a:pPr>
            <a:r>
              <a:rPr lang="en-US" sz="3600" dirty="0" smtClean="0"/>
              <a:t>number of major vessels (0-3) colored by fluoroscopy </a:t>
            </a:r>
            <a:endParaRPr lang="en-US" sz="3600" dirty="0"/>
          </a:p>
          <a:p>
            <a:pPr marL="742950" indent="-742950">
              <a:buAutoNum type="arabicPeriod"/>
            </a:pPr>
            <a:r>
              <a:rPr lang="en-US" sz="3600" dirty="0" smtClean="0"/>
              <a:t> If individual had </a:t>
            </a:r>
            <a:r>
              <a:rPr lang="en-US" sz="3600" dirty="0" err="1" smtClean="0"/>
              <a:t>thalium</a:t>
            </a:r>
            <a:r>
              <a:rPr lang="en-US" sz="3600" dirty="0" smtClean="0"/>
              <a:t> defect or not</a:t>
            </a:r>
          </a:p>
          <a:p>
            <a:pPr marL="2210333" lvl="1" indent="-742950">
              <a:buFont typeface="+mj-lt"/>
              <a:buAutoNum type="alphaLcPeriod"/>
            </a:pPr>
            <a:r>
              <a:rPr lang="en-US" sz="3600" dirty="0" err="1" smtClean="0"/>
              <a:t>Thalium</a:t>
            </a:r>
            <a:r>
              <a:rPr lang="en-US" sz="3600" dirty="0" smtClean="0"/>
              <a:t> Fixed Defect</a:t>
            </a:r>
            <a:endParaRPr lang="en-US" sz="3600" dirty="0"/>
          </a:p>
          <a:p>
            <a:pPr marL="2210333" lvl="1" indent="-742950">
              <a:buFont typeface="+mj-lt"/>
              <a:buAutoNum type="alphaLcPeriod"/>
            </a:pPr>
            <a:r>
              <a:rPr lang="en-US" sz="3600" dirty="0" err="1" smtClean="0"/>
              <a:t>Thalium</a:t>
            </a:r>
            <a:r>
              <a:rPr lang="en-US" sz="3600" dirty="0" smtClean="0"/>
              <a:t> Reversible Defect</a:t>
            </a:r>
            <a:br>
              <a:rPr lang="en-US" sz="3600" dirty="0" smtClean="0"/>
            </a:br>
            <a:endParaRPr lang="en-US" sz="3600" dirty="0"/>
          </a:p>
        </p:txBody>
      </p:sp>
      <p:sp>
        <p:nvSpPr>
          <p:cNvPr id="10" name="TextBox 9"/>
          <p:cNvSpPr txBox="1"/>
          <p:nvPr/>
        </p:nvSpPr>
        <p:spPr>
          <a:xfrm>
            <a:off x="14249399" y="4010866"/>
            <a:ext cx="7118925" cy="923330"/>
          </a:xfrm>
          <a:prstGeom prst="rect">
            <a:avLst/>
          </a:prstGeom>
          <a:solidFill>
            <a:schemeClr val="accent2"/>
          </a:solidFill>
          <a:ln>
            <a:solidFill>
              <a:schemeClr val="tx1"/>
            </a:solidFill>
          </a:ln>
        </p:spPr>
        <p:txBody>
          <a:bodyPr wrap="square" rtlCol="0">
            <a:spAutoFit/>
          </a:bodyPr>
          <a:lstStyle/>
          <a:p>
            <a:pPr algn="ctr"/>
            <a:r>
              <a:rPr lang="en-US" sz="5400" dirty="0" smtClean="0"/>
              <a:t>Logistic Regression</a:t>
            </a:r>
            <a:endParaRPr lang="en-US" sz="5400" dirty="0"/>
          </a:p>
        </p:txBody>
      </p:sp>
      <p:sp>
        <p:nvSpPr>
          <p:cNvPr id="11" name="TextBox 10"/>
          <p:cNvSpPr txBox="1"/>
          <p:nvPr/>
        </p:nvSpPr>
        <p:spPr>
          <a:xfrm>
            <a:off x="28508336" y="23602431"/>
            <a:ext cx="7734110" cy="923330"/>
          </a:xfrm>
          <a:prstGeom prst="rect">
            <a:avLst/>
          </a:prstGeom>
          <a:solidFill>
            <a:schemeClr val="accent2"/>
          </a:solidFill>
          <a:ln>
            <a:solidFill>
              <a:schemeClr val="tx1"/>
            </a:solidFill>
          </a:ln>
        </p:spPr>
        <p:txBody>
          <a:bodyPr wrap="square" rtlCol="0">
            <a:spAutoFit/>
          </a:bodyPr>
          <a:lstStyle/>
          <a:p>
            <a:pPr algn="ctr"/>
            <a:r>
              <a:rPr lang="en-US" sz="5400" dirty="0" smtClean="0"/>
              <a:t>Conclusions/Future Work</a:t>
            </a:r>
            <a:endParaRPr lang="en-US" sz="5400" dirty="0"/>
          </a:p>
        </p:txBody>
      </p:sp>
      <p:sp>
        <p:nvSpPr>
          <p:cNvPr id="2" name="TextBox 1"/>
          <p:cNvSpPr txBox="1"/>
          <p:nvPr/>
        </p:nvSpPr>
        <p:spPr>
          <a:xfrm>
            <a:off x="25816755" y="24818634"/>
            <a:ext cx="15468220" cy="440120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dirty="0" smtClean="0"/>
              <a:t>The work done was fairly accurate. The most accurate model was 84% correct and the least accurate model was 81% correct. Future work on this project will involve cross validation; this process will allow to pick all the data in a dataset and test certain groups as test data and training data. Then once each subgroup went through the analysis as a test and training data, an average of all the calculations is taken. This allows for even more accurate results.</a:t>
            </a:r>
            <a:endParaRPr lang="en-US" sz="4000" dirty="0"/>
          </a:p>
        </p:txBody>
      </p:sp>
      <p:sp>
        <p:nvSpPr>
          <p:cNvPr id="3" name="TextBox 2"/>
          <p:cNvSpPr txBox="1"/>
          <p:nvPr/>
        </p:nvSpPr>
        <p:spPr>
          <a:xfrm>
            <a:off x="28508336" y="29512712"/>
            <a:ext cx="7363696" cy="923330"/>
          </a:xfrm>
          <a:prstGeom prst="rect">
            <a:avLst/>
          </a:prstGeom>
          <a:solidFill>
            <a:schemeClr val="accent2"/>
          </a:solidFill>
          <a:ln>
            <a:solidFill>
              <a:schemeClr val="tx1"/>
            </a:solidFill>
          </a:ln>
        </p:spPr>
        <p:txBody>
          <a:bodyPr wrap="square" rtlCol="0">
            <a:spAutoFit/>
          </a:bodyPr>
          <a:lstStyle/>
          <a:p>
            <a:pPr algn="ctr"/>
            <a:r>
              <a:rPr lang="en-US" sz="5400" dirty="0" smtClean="0"/>
              <a:t>Acknowledgement</a:t>
            </a:r>
            <a:endParaRPr lang="en-US" dirty="0"/>
          </a:p>
        </p:txBody>
      </p:sp>
      <p:sp>
        <p:nvSpPr>
          <p:cNvPr id="15" name="TextBox 14"/>
          <p:cNvSpPr txBox="1"/>
          <p:nvPr/>
        </p:nvSpPr>
        <p:spPr>
          <a:xfrm>
            <a:off x="25816755" y="31078795"/>
            <a:ext cx="1546822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dirty="0"/>
              <a:t>This work was supported by NSF grant DMS-1407670 </a:t>
            </a:r>
            <a:r>
              <a:rPr lang="en-US" sz="4000" dirty="0" smtClean="0"/>
              <a:t>(E. Ruggieri, PI) as </a:t>
            </a:r>
            <a:r>
              <a:rPr lang="en-US" sz="4000" dirty="0"/>
              <a:t>a part of the Holy Cross Summer Research Program </a:t>
            </a:r>
            <a:endParaRPr lang="en-US" sz="4000" dirty="0">
              <a:effectLst/>
            </a:endParaRPr>
          </a:p>
        </p:txBody>
      </p:sp>
      <p:sp>
        <p:nvSpPr>
          <p:cNvPr id="18" name="TextBox 17"/>
          <p:cNvSpPr txBox="1"/>
          <p:nvPr/>
        </p:nvSpPr>
        <p:spPr>
          <a:xfrm>
            <a:off x="11125200" y="5575953"/>
            <a:ext cx="13867122"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dirty="0" smtClean="0"/>
              <a:t>The goal of logistic regression is to describe the relationship between the </a:t>
            </a:r>
            <a:r>
              <a:rPr lang="en-US" sz="4000" dirty="0"/>
              <a:t>binary characteristic of </a:t>
            </a:r>
            <a:r>
              <a:rPr lang="en-US" sz="4000" dirty="0" smtClean="0"/>
              <a:t>interest, which in my case is heart disease, and </a:t>
            </a:r>
            <a:r>
              <a:rPr lang="en-US" sz="4000" dirty="0"/>
              <a:t>a set of independent </a:t>
            </a:r>
            <a:r>
              <a:rPr lang="en-US" sz="4000" dirty="0" smtClean="0"/>
              <a:t>variable, which are the attributes in my dataset.</a:t>
            </a:r>
            <a:endParaRPr lang="en-US" sz="4000" dirty="0"/>
          </a:p>
        </p:txBody>
      </p:sp>
      <mc:AlternateContent xmlns:mc="http://schemas.openxmlformats.org/markup-compatibility/2006" xmlns:a14="http://schemas.microsoft.com/office/drawing/2010/main">
        <mc:Choice Requires="a14">
          <p:sp>
            <p:nvSpPr>
              <p:cNvPr id="19" name="Rectangle 18"/>
              <p:cNvSpPr/>
              <p:nvPr/>
            </p:nvSpPr>
            <p:spPr>
              <a:xfrm>
                <a:off x="11125200" y="8130496"/>
                <a:ext cx="13868400" cy="391979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4000" dirty="0"/>
                  <a:t>Odds = </a:t>
                </a:r>
                <a14:m>
                  <m:oMath xmlns:m="http://schemas.openxmlformats.org/officeDocument/2006/math">
                    <m:r>
                      <a:rPr lang="en-US" sz="4000" i="1" dirty="0">
                        <a:latin typeface="Cambria Math" charset="0"/>
                      </a:rPr>
                      <m:t>(</m:t>
                    </m:r>
                    <m:f>
                      <m:fPr>
                        <m:ctrlPr>
                          <a:rPr lang="mr-IN" sz="4000" i="1" dirty="0">
                            <a:latin typeface="Cambria Math"/>
                          </a:rPr>
                        </m:ctrlPr>
                      </m:fPr>
                      <m:num>
                        <m:r>
                          <a:rPr lang="en-US" sz="4000" i="1" dirty="0">
                            <a:latin typeface="Cambria Math" charset="0"/>
                          </a:rPr>
                          <m:t>𝑃</m:t>
                        </m:r>
                      </m:num>
                      <m:den>
                        <m:r>
                          <a:rPr lang="en-US" sz="4000" i="1" dirty="0">
                            <a:latin typeface="Cambria Math" charset="0"/>
                          </a:rPr>
                          <m:t>1−</m:t>
                        </m:r>
                        <m:r>
                          <a:rPr lang="en-US" sz="4000" i="1" dirty="0">
                            <a:latin typeface="Cambria Math" charset="0"/>
                          </a:rPr>
                          <m:t>𝑃</m:t>
                        </m:r>
                      </m:den>
                    </m:f>
                    <m:r>
                      <a:rPr lang="en-US" sz="4000" i="1" dirty="0">
                        <a:latin typeface="Cambria Math" charset="0"/>
                      </a:rPr>
                      <m:t>)  </m:t>
                    </m:r>
                  </m:oMath>
                </a14:m>
                <a:r>
                  <a:rPr lang="en-US" sz="4000" dirty="0">
                    <a:sym typeface="Wingdings"/>
                  </a:rPr>
                  <a:t> (</a:t>
                </a:r>
                <a14:m>
                  <m:oMath xmlns:m="http://schemas.openxmlformats.org/officeDocument/2006/math">
                    <m:f>
                      <m:fPr>
                        <m:ctrlPr>
                          <a:rPr lang="mr-IN" sz="4000" i="1">
                            <a:latin typeface="Cambria Math"/>
                            <a:sym typeface="Wingdings"/>
                          </a:rPr>
                        </m:ctrlPr>
                      </m:fPr>
                      <m:num>
                        <m:r>
                          <m:rPr>
                            <m:nor/>
                          </m:rPr>
                          <a:rPr lang="en-US" sz="4000" dirty="0">
                            <a:sym typeface="Wingdings"/>
                          </a:rPr>
                          <m:t>Prob</m:t>
                        </m:r>
                        <m:r>
                          <m:rPr>
                            <m:nor/>
                          </m:rPr>
                          <a:rPr lang="en-US" sz="4000" dirty="0">
                            <a:sym typeface="Wingdings"/>
                          </a:rPr>
                          <m:t>. </m:t>
                        </m:r>
                        <m:r>
                          <m:rPr>
                            <m:nor/>
                          </m:rPr>
                          <a:rPr lang="en-US" sz="4000" dirty="0">
                            <a:sym typeface="Wingdings"/>
                          </a:rPr>
                          <m:t>of</m:t>
                        </m:r>
                        <m:r>
                          <m:rPr>
                            <m:nor/>
                          </m:rPr>
                          <a:rPr lang="en-US" sz="4000" dirty="0">
                            <a:sym typeface="Wingdings"/>
                          </a:rPr>
                          <m:t> </m:t>
                        </m:r>
                        <m:r>
                          <m:rPr>
                            <m:nor/>
                          </m:rPr>
                          <a:rPr lang="en-US" sz="4000" dirty="0">
                            <a:sym typeface="Wingdings"/>
                          </a:rPr>
                          <m:t>presence</m:t>
                        </m:r>
                        <m:r>
                          <m:rPr>
                            <m:nor/>
                          </m:rPr>
                          <a:rPr lang="en-US" sz="4000" dirty="0">
                            <a:sym typeface="Wingdings"/>
                          </a:rPr>
                          <m:t> </m:t>
                        </m:r>
                        <m:r>
                          <m:rPr>
                            <m:nor/>
                          </m:rPr>
                          <a:rPr lang="en-US" sz="4000" dirty="0">
                            <a:sym typeface="Wingdings"/>
                          </a:rPr>
                          <m:t>of</m:t>
                        </m:r>
                        <m:r>
                          <m:rPr>
                            <m:nor/>
                          </m:rPr>
                          <a:rPr lang="en-US" sz="4000" dirty="0">
                            <a:sym typeface="Wingdings"/>
                          </a:rPr>
                          <m:t> </m:t>
                        </m:r>
                        <m:r>
                          <m:rPr>
                            <m:nor/>
                          </m:rPr>
                          <a:rPr lang="en-US" sz="4000" dirty="0">
                            <a:sym typeface="Wingdings"/>
                          </a:rPr>
                          <m:t>characteristic</m:t>
                        </m:r>
                      </m:num>
                      <m:den>
                        <m:r>
                          <m:rPr>
                            <m:nor/>
                          </m:rPr>
                          <a:rPr lang="en-US" sz="4000" dirty="0">
                            <a:sym typeface="Wingdings"/>
                          </a:rPr>
                          <m:t>Prob</m:t>
                        </m:r>
                        <m:r>
                          <m:rPr>
                            <m:nor/>
                          </m:rPr>
                          <a:rPr lang="en-US" sz="4000" dirty="0">
                            <a:sym typeface="Wingdings"/>
                          </a:rPr>
                          <m:t>. </m:t>
                        </m:r>
                        <m:r>
                          <m:rPr>
                            <m:nor/>
                          </m:rPr>
                          <a:rPr lang="en-US" sz="4000" dirty="0">
                            <a:sym typeface="Wingdings"/>
                          </a:rPr>
                          <m:t>of</m:t>
                        </m:r>
                        <m:r>
                          <m:rPr>
                            <m:nor/>
                          </m:rPr>
                          <a:rPr lang="en-US" sz="4000" dirty="0">
                            <a:sym typeface="Wingdings"/>
                          </a:rPr>
                          <m:t> </m:t>
                        </m:r>
                        <m:r>
                          <m:rPr>
                            <m:nor/>
                          </m:rPr>
                          <a:rPr lang="en-US" sz="4000" dirty="0">
                            <a:sym typeface="Wingdings"/>
                          </a:rPr>
                          <m:t>absence</m:t>
                        </m:r>
                        <m:r>
                          <m:rPr>
                            <m:nor/>
                          </m:rPr>
                          <a:rPr lang="en-US" sz="4000" dirty="0">
                            <a:sym typeface="Wingdings"/>
                          </a:rPr>
                          <m:t> </m:t>
                        </m:r>
                        <m:r>
                          <m:rPr>
                            <m:nor/>
                          </m:rPr>
                          <a:rPr lang="en-US" sz="4000" dirty="0">
                            <a:sym typeface="Wingdings"/>
                          </a:rPr>
                          <m:t>of</m:t>
                        </m:r>
                        <m:r>
                          <m:rPr>
                            <m:nor/>
                          </m:rPr>
                          <a:rPr lang="en-US" sz="4000" dirty="0">
                            <a:sym typeface="Wingdings"/>
                          </a:rPr>
                          <m:t> </m:t>
                        </m:r>
                        <m:r>
                          <m:rPr>
                            <m:nor/>
                          </m:rPr>
                          <a:rPr lang="en-US" sz="4000" dirty="0">
                            <a:sym typeface="Wingdings"/>
                          </a:rPr>
                          <m:t>characteristic</m:t>
                        </m:r>
                      </m:den>
                    </m:f>
                  </m:oMath>
                </a14:m>
                <a:r>
                  <a:rPr lang="en-US" sz="4000" dirty="0"/>
                  <a:t>).</a:t>
                </a:r>
              </a:p>
              <a:p>
                <a:r>
                  <a:rPr lang="en-US" sz="4000" dirty="0">
                    <a:sym typeface="Wingdings"/>
                  </a:rPr>
                  <a:t>Logit(p)= ln(odds</a:t>
                </a:r>
                <a:r>
                  <a:rPr lang="en-US" sz="4000" dirty="0" smtClean="0">
                    <a:sym typeface="Wingdings"/>
                  </a:rPr>
                  <a:t>)= </a:t>
                </a:r>
                <a14:m>
                  <m:oMath xmlns:m="http://schemas.openxmlformats.org/officeDocument/2006/math">
                    <m:sSub>
                      <m:sSubPr>
                        <m:ctrlPr>
                          <a:rPr lang="en-US" sz="4000" i="1" dirty="0">
                            <a:solidFill>
                              <a:prstClr val="black"/>
                            </a:solidFill>
                            <a:latin typeface="Cambria Math"/>
                          </a:rPr>
                        </m:ctrlPr>
                      </m:sSubPr>
                      <m:e>
                        <m:r>
                          <a:rPr lang="en-US" sz="4000" i="1" dirty="0">
                            <a:solidFill>
                              <a:prstClr val="black"/>
                            </a:solidFill>
                            <a:latin typeface="Cambria Math" charset="0"/>
                          </a:rPr>
                          <m:t>𝐵</m:t>
                        </m:r>
                      </m:e>
                      <m:sub>
                        <m:r>
                          <a:rPr lang="en-US" sz="4000" i="1" dirty="0">
                            <a:solidFill>
                              <a:prstClr val="black"/>
                            </a:solidFill>
                            <a:latin typeface="Cambria Math" charset="0"/>
                          </a:rPr>
                          <m:t>0</m:t>
                        </m:r>
                      </m:sub>
                    </m:sSub>
                    <m:r>
                      <a:rPr lang="en-US" sz="4000" i="1" dirty="0">
                        <a:solidFill>
                          <a:prstClr val="black"/>
                        </a:solidFill>
                        <a:latin typeface="Cambria Math" charset="0"/>
                      </a:rPr>
                      <m:t> +</m:t>
                    </m:r>
                    <m:sSub>
                      <m:sSubPr>
                        <m:ctrlPr>
                          <a:rPr lang="en-US" sz="4000" i="1" dirty="0">
                            <a:solidFill>
                              <a:prstClr val="black"/>
                            </a:solidFill>
                            <a:latin typeface="Cambria Math"/>
                          </a:rPr>
                        </m:ctrlPr>
                      </m:sSubPr>
                      <m:e>
                        <m:r>
                          <a:rPr lang="en-US" sz="4000" i="1" dirty="0">
                            <a:solidFill>
                              <a:prstClr val="black"/>
                            </a:solidFill>
                            <a:latin typeface="Cambria Math" charset="0"/>
                          </a:rPr>
                          <m:t>𝐵</m:t>
                        </m:r>
                      </m:e>
                      <m:sub>
                        <m:r>
                          <a:rPr lang="en-US" sz="4000" i="1" dirty="0">
                            <a:solidFill>
                              <a:prstClr val="black"/>
                            </a:solidFill>
                            <a:latin typeface="Cambria Math" charset="0"/>
                          </a:rPr>
                          <m:t>1</m:t>
                        </m:r>
                      </m:sub>
                    </m:sSub>
                    <m:sSub>
                      <m:sSubPr>
                        <m:ctrlPr>
                          <a:rPr lang="en-US" sz="4000" i="1" dirty="0">
                            <a:solidFill>
                              <a:prstClr val="black"/>
                            </a:solidFill>
                            <a:latin typeface="Cambria Math"/>
                          </a:rPr>
                        </m:ctrlPr>
                      </m:sSubPr>
                      <m:e>
                        <m:r>
                          <a:rPr lang="en-US" sz="4000" i="1" dirty="0">
                            <a:solidFill>
                              <a:prstClr val="black"/>
                            </a:solidFill>
                            <a:latin typeface="Cambria Math" charset="0"/>
                          </a:rPr>
                          <m:t>𝑋</m:t>
                        </m:r>
                      </m:e>
                      <m:sub>
                        <m:r>
                          <a:rPr lang="en-US" sz="4000" i="1" dirty="0">
                            <a:solidFill>
                              <a:prstClr val="black"/>
                            </a:solidFill>
                            <a:latin typeface="Cambria Math" charset="0"/>
                          </a:rPr>
                          <m:t>1</m:t>
                        </m:r>
                      </m:sub>
                    </m:sSub>
                    <m:r>
                      <a:rPr lang="en-US" sz="4000" i="1" dirty="0">
                        <a:solidFill>
                          <a:prstClr val="black"/>
                        </a:solidFill>
                        <a:latin typeface="Cambria Math" charset="0"/>
                      </a:rPr>
                      <m:t> + </m:t>
                    </m:r>
                    <m:r>
                      <a:rPr lang="mr-IN" sz="4000" i="1" dirty="0">
                        <a:solidFill>
                          <a:prstClr val="black"/>
                        </a:solidFill>
                        <a:latin typeface="Cambria Math" charset="0"/>
                      </a:rPr>
                      <m:t>…</m:t>
                    </m:r>
                    <m:r>
                      <a:rPr lang="en-US" sz="4000" i="1" dirty="0">
                        <a:solidFill>
                          <a:prstClr val="black"/>
                        </a:solidFill>
                        <a:latin typeface="Cambria Math" charset="0"/>
                      </a:rPr>
                      <m:t> +</m:t>
                    </m:r>
                    <m:sSub>
                      <m:sSubPr>
                        <m:ctrlPr>
                          <a:rPr lang="en-US" sz="4000" i="1" dirty="0">
                            <a:solidFill>
                              <a:prstClr val="black"/>
                            </a:solidFill>
                            <a:latin typeface="Cambria Math"/>
                          </a:rPr>
                        </m:ctrlPr>
                      </m:sSubPr>
                      <m:e>
                        <m:r>
                          <a:rPr lang="en-US" sz="4000" i="1" dirty="0">
                            <a:solidFill>
                              <a:prstClr val="black"/>
                            </a:solidFill>
                            <a:latin typeface="Cambria Math" charset="0"/>
                          </a:rPr>
                          <m:t>𝐵</m:t>
                        </m:r>
                      </m:e>
                      <m:sub>
                        <m:r>
                          <a:rPr lang="en-US" sz="4000" i="1" dirty="0">
                            <a:solidFill>
                              <a:prstClr val="black"/>
                            </a:solidFill>
                            <a:latin typeface="Cambria Math" charset="0"/>
                          </a:rPr>
                          <m:t>𝑘</m:t>
                        </m:r>
                      </m:sub>
                    </m:sSub>
                    <m:sSub>
                      <m:sSubPr>
                        <m:ctrlPr>
                          <a:rPr lang="en-US" sz="4000" i="1" dirty="0">
                            <a:solidFill>
                              <a:prstClr val="black"/>
                            </a:solidFill>
                            <a:latin typeface="Cambria Math"/>
                          </a:rPr>
                        </m:ctrlPr>
                      </m:sSubPr>
                      <m:e>
                        <m:r>
                          <a:rPr lang="en-US" sz="4000" i="1" dirty="0" err="1">
                            <a:solidFill>
                              <a:prstClr val="black"/>
                            </a:solidFill>
                            <a:latin typeface="Cambria Math" charset="0"/>
                          </a:rPr>
                          <m:t>𝑋</m:t>
                        </m:r>
                      </m:e>
                      <m:sub>
                        <m:r>
                          <a:rPr lang="en-US" sz="4000" i="1" dirty="0">
                            <a:solidFill>
                              <a:prstClr val="black"/>
                            </a:solidFill>
                            <a:latin typeface="Cambria Math" charset="0"/>
                          </a:rPr>
                          <m:t>𝑘</m:t>
                        </m:r>
                      </m:sub>
                    </m:sSub>
                  </m:oMath>
                </a14:m>
                <a:r>
                  <a:rPr lang="en-US" sz="4000" dirty="0" smtClean="0"/>
                  <a:t> </a:t>
                </a:r>
                <a:endParaRPr lang="en-US" sz="4000" dirty="0"/>
              </a:p>
              <a:p>
                <a:r>
                  <a:rPr lang="en-US" sz="4000" dirty="0"/>
                  <a:t> (p is the probability of presence of the characteristic of interest)</a:t>
                </a:r>
              </a:p>
              <a:p>
                <a:r>
                  <a:rPr lang="en-US" sz="4000" dirty="0">
                    <a:sym typeface="Wingdings"/>
                  </a:rPr>
                  <a:t>Solving for P</a:t>
                </a:r>
                <a:r>
                  <a:rPr lang="mr-IN" sz="4000" dirty="0">
                    <a:sym typeface="Wingdings"/>
                  </a:rPr>
                  <a:t>…</a:t>
                </a:r>
                <a:r>
                  <a:rPr lang="en-US" sz="4000" dirty="0">
                    <a:sym typeface="Wingdings"/>
                  </a:rPr>
                  <a:t>..</a:t>
                </a:r>
              </a:p>
              <a:p>
                <a:pPr algn="ctr"/>
                <a:r>
                  <a:rPr lang="en-US" sz="4000" dirty="0">
                    <a:sym typeface="Wingdings"/>
                  </a:rPr>
                  <a:t>P= </a:t>
                </a:r>
                <a14:m>
                  <m:oMath xmlns:m="http://schemas.openxmlformats.org/officeDocument/2006/math">
                    <m:f>
                      <m:fPr>
                        <m:ctrlPr>
                          <a:rPr lang="mr-IN" sz="4000" i="1">
                            <a:latin typeface="Cambria Math"/>
                            <a:sym typeface="Wingdings"/>
                          </a:rPr>
                        </m:ctrlPr>
                      </m:fPr>
                      <m:num>
                        <m:sSup>
                          <m:sSupPr>
                            <m:ctrlPr>
                              <a:rPr lang="mr-IN" sz="4000" i="1">
                                <a:latin typeface="Cambria Math"/>
                                <a:sym typeface="Wingdings"/>
                              </a:rPr>
                            </m:ctrlPr>
                          </m:sSupPr>
                          <m:e>
                            <m:r>
                              <a:rPr lang="en-US" sz="4000" i="1">
                                <a:latin typeface="Cambria Math" charset="0"/>
                                <a:sym typeface="Wingdings"/>
                              </a:rPr>
                              <m:t>𝑒</m:t>
                            </m:r>
                          </m:e>
                          <m:sup>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0</m:t>
                                </m:r>
                              </m:sub>
                            </m:sSub>
                            <m:r>
                              <a:rPr lang="en-US" sz="4000" i="1" dirty="0">
                                <a:latin typeface="Cambria Math" charset="0"/>
                              </a:rPr>
                              <m:t> +</m:t>
                            </m:r>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1</m:t>
                                </m:r>
                              </m:sub>
                            </m:sSub>
                            <m:sSub>
                              <m:sSubPr>
                                <m:ctrlPr>
                                  <a:rPr lang="en-US" sz="4000" i="1" dirty="0">
                                    <a:latin typeface="Cambria Math"/>
                                  </a:rPr>
                                </m:ctrlPr>
                              </m:sSubPr>
                              <m:e>
                                <m:r>
                                  <a:rPr lang="en-US" sz="4000" i="1" dirty="0">
                                    <a:latin typeface="Cambria Math" charset="0"/>
                                  </a:rPr>
                                  <m:t>𝑋</m:t>
                                </m:r>
                              </m:e>
                              <m:sub>
                                <m:r>
                                  <a:rPr lang="en-US" sz="4000" i="1" dirty="0">
                                    <a:latin typeface="Cambria Math" charset="0"/>
                                  </a:rPr>
                                  <m:t>1</m:t>
                                </m:r>
                              </m:sub>
                            </m:sSub>
                            <m:r>
                              <a:rPr lang="en-US" sz="4000" i="1" dirty="0">
                                <a:latin typeface="Cambria Math" charset="0"/>
                              </a:rPr>
                              <m:t> + </m:t>
                            </m:r>
                            <m:r>
                              <a:rPr lang="mr-IN" sz="4000" i="1" dirty="0">
                                <a:latin typeface="Cambria Math" charset="0"/>
                              </a:rPr>
                              <m:t>…</m:t>
                            </m:r>
                            <m:r>
                              <a:rPr lang="en-US" sz="4000" i="1" dirty="0">
                                <a:latin typeface="Cambria Math" charset="0"/>
                              </a:rPr>
                              <m:t> +</m:t>
                            </m:r>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𝑘</m:t>
                                </m:r>
                              </m:sub>
                            </m:sSub>
                            <m:sSub>
                              <m:sSubPr>
                                <m:ctrlPr>
                                  <a:rPr lang="en-US" sz="4000" i="1" dirty="0">
                                    <a:latin typeface="Cambria Math"/>
                                  </a:rPr>
                                </m:ctrlPr>
                              </m:sSubPr>
                              <m:e>
                                <m:r>
                                  <a:rPr lang="en-US" sz="4000" i="1" dirty="0" err="1">
                                    <a:latin typeface="Cambria Math" charset="0"/>
                                  </a:rPr>
                                  <m:t>𝑋</m:t>
                                </m:r>
                              </m:e>
                              <m:sub>
                                <m:r>
                                  <a:rPr lang="en-US" sz="4000" i="1" dirty="0">
                                    <a:latin typeface="Cambria Math" charset="0"/>
                                  </a:rPr>
                                  <m:t>𝑘</m:t>
                                </m:r>
                              </m:sub>
                            </m:sSub>
                          </m:sup>
                        </m:sSup>
                      </m:num>
                      <m:den>
                        <m:r>
                          <a:rPr lang="en-US" sz="4000" i="1">
                            <a:latin typeface="Cambria Math" charset="0"/>
                            <a:sym typeface="Wingdings"/>
                          </a:rPr>
                          <m:t>1+</m:t>
                        </m:r>
                        <m:sSup>
                          <m:sSupPr>
                            <m:ctrlPr>
                              <a:rPr lang="en-US" sz="4000" i="1">
                                <a:latin typeface="Cambria Math"/>
                                <a:sym typeface="Wingdings"/>
                              </a:rPr>
                            </m:ctrlPr>
                          </m:sSupPr>
                          <m:e>
                            <m:r>
                              <a:rPr lang="en-US" sz="4000" i="1">
                                <a:latin typeface="Cambria Math" charset="0"/>
                                <a:sym typeface="Wingdings"/>
                              </a:rPr>
                              <m:t>𝑒</m:t>
                            </m:r>
                          </m:e>
                          <m:sup>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0</m:t>
                                </m:r>
                              </m:sub>
                            </m:sSub>
                            <m:r>
                              <a:rPr lang="en-US" sz="4000" i="1" dirty="0">
                                <a:latin typeface="Cambria Math" charset="0"/>
                              </a:rPr>
                              <m:t> +</m:t>
                            </m:r>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1</m:t>
                                </m:r>
                              </m:sub>
                            </m:sSub>
                            <m:sSub>
                              <m:sSubPr>
                                <m:ctrlPr>
                                  <a:rPr lang="en-US" sz="4000" i="1" dirty="0">
                                    <a:latin typeface="Cambria Math"/>
                                  </a:rPr>
                                </m:ctrlPr>
                              </m:sSubPr>
                              <m:e>
                                <m:r>
                                  <a:rPr lang="en-US" sz="4000" i="1" dirty="0">
                                    <a:latin typeface="Cambria Math" charset="0"/>
                                  </a:rPr>
                                  <m:t>𝑋</m:t>
                                </m:r>
                              </m:e>
                              <m:sub>
                                <m:r>
                                  <a:rPr lang="en-US" sz="4000" i="1" dirty="0">
                                    <a:latin typeface="Cambria Math" charset="0"/>
                                  </a:rPr>
                                  <m:t>1</m:t>
                                </m:r>
                              </m:sub>
                            </m:sSub>
                            <m:r>
                              <a:rPr lang="en-US" sz="4000" i="1" dirty="0">
                                <a:latin typeface="Cambria Math" charset="0"/>
                              </a:rPr>
                              <m:t> + </m:t>
                            </m:r>
                            <m:r>
                              <a:rPr lang="mr-IN" sz="4000" i="1" dirty="0">
                                <a:latin typeface="Cambria Math" charset="0"/>
                              </a:rPr>
                              <m:t>…</m:t>
                            </m:r>
                            <m:r>
                              <a:rPr lang="en-US" sz="4000" i="1" dirty="0">
                                <a:latin typeface="Cambria Math" charset="0"/>
                              </a:rPr>
                              <m:t> +</m:t>
                            </m:r>
                            <m:sSub>
                              <m:sSubPr>
                                <m:ctrlPr>
                                  <a:rPr lang="en-US" sz="4000" i="1" dirty="0">
                                    <a:latin typeface="Cambria Math"/>
                                  </a:rPr>
                                </m:ctrlPr>
                              </m:sSubPr>
                              <m:e>
                                <m:r>
                                  <a:rPr lang="en-US" sz="4000" i="1" dirty="0">
                                    <a:latin typeface="Cambria Math" charset="0"/>
                                  </a:rPr>
                                  <m:t>𝐵</m:t>
                                </m:r>
                              </m:e>
                              <m:sub>
                                <m:r>
                                  <a:rPr lang="en-US" sz="4000" i="1" dirty="0">
                                    <a:latin typeface="Cambria Math" charset="0"/>
                                  </a:rPr>
                                  <m:t>𝑘</m:t>
                                </m:r>
                              </m:sub>
                            </m:sSub>
                            <m:sSub>
                              <m:sSubPr>
                                <m:ctrlPr>
                                  <a:rPr lang="en-US" sz="4000" i="1" dirty="0">
                                    <a:latin typeface="Cambria Math"/>
                                  </a:rPr>
                                </m:ctrlPr>
                              </m:sSubPr>
                              <m:e>
                                <m:r>
                                  <a:rPr lang="en-US" sz="4000" i="1" dirty="0" err="1">
                                    <a:latin typeface="Cambria Math" charset="0"/>
                                  </a:rPr>
                                  <m:t>𝑋</m:t>
                                </m:r>
                              </m:e>
                              <m:sub>
                                <m:r>
                                  <a:rPr lang="en-US" sz="4000" i="1" dirty="0">
                                    <a:latin typeface="Cambria Math" charset="0"/>
                                  </a:rPr>
                                  <m:t>𝑘</m:t>
                                </m:r>
                              </m:sub>
                            </m:sSub>
                          </m:sup>
                        </m:sSup>
                      </m:den>
                    </m:f>
                  </m:oMath>
                </a14:m>
                <a:endParaRPr lang="en-US" sz="4000" dirty="0"/>
              </a:p>
            </p:txBody>
          </p:sp>
        </mc:Choice>
        <mc:Fallback xmlns="">
          <p:sp>
            <p:nvSpPr>
              <p:cNvPr id="19" name="Rectangle 18"/>
              <p:cNvSpPr>
                <a:spLocks noRot="1" noChangeAspect="1" noMove="1" noResize="1" noEditPoints="1" noAdjustHandles="1" noChangeArrowheads="1" noChangeShapeType="1" noTextEdit="1"/>
              </p:cNvSpPr>
              <p:nvPr/>
            </p:nvSpPr>
            <p:spPr>
              <a:xfrm>
                <a:off x="11125200" y="8130496"/>
                <a:ext cx="13868400" cy="3919791"/>
              </a:xfrm>
              <a:prstGeom prst="rect">
                <a:avLst/>
              </a:prstGeom>
              <a:blipFill rotWithShape="1">
                <a:blip r:embed="rId3"/>
                <a:stretch>
                  <a:fillRect l="-1448" b="-2164"/>
                </a:stretch>
              </a:blipFill>
            </p:spPr>
            <p:txBody>
              <a:bodyPr/>
              <a:lstStyle/>
              <a:p>
                <a:r>
                  <a:rPr lang="en-US">
                    <a:noFill/>
                  </a:rPr>
                  <a:t> </a:t>
                </a:r>
              </a:p>
            </p:txBody>
          </p:sp>
        </mc:Fallback>
      </mc:AlternateContent>
      <p:sp>
        <p:nvSpPr>
          <p:cNvPr id="20" name="TextBox 19"/>
          <p:cNvSpPr txBox="1"/>
          <p:nvPr/>
        </p:nvSpPr>
        <p:spPr>
          <a:xfrm>
            <a:off x="15571470" y="12386292"/>
            <a:ext cx="4076700" cy="984885"/>
          </a:xfrm>
          <a:prstGeom prst="rect">
            <a:avLst/>
          </a:prstGeom>
          <a:solidFill>
            <a:schemeClr val="accent2"/>
          </a:solidFill>
          <a:ln>
            <a:solidFill>
              <a:schemeClr val="tx1"/>
            </a:solidFill>
          </a:ln>
        </p:spPr>
        <p:txBody>
          <a:bodyPr wrap="square" rtlCol="0">
            <a:spAutoFit/>
          </a:bodyPr>
          <a:lstStyle/>
          <a:p>
            <a:pPr algn="ctr"/>
            <a:r>
              <a:rPr lang="en-US" dirty="0" err="1" smtClean="0"/>
              <a:t>Baye’s</a:t>
            </a:r>
            <a:r>
              <a:rPr lang="en-US" dirty="0" smtClean="0"/>
              <a:t> Rule</a:t>
            </a:r>
            <a:endParaRPr lang="en-US" dirty="0"/>
          </a:p>
        </p:txBody>
      </p:sp>
      <mc:AlternateContent xmlns:mc="http://schemas.openxmlformats.org/markup-compatibility/2006" xmlns:a14="http://schemas.microsoft.com/office/drawing/2010/main">
        <mc:Choice Requires="a14">
          <p:sp>
            <p:nvSpPr>
              <p:cNvPr id="21" name="Rectangle 20"/>
              <p:cNvSpPr/>
              <p:nvPr/>
            </p:nvSpPr>
            <p:spPr>
              <a:xfrm>
                <a:off x="11347820" y="13768562"/>
                <a:ext cx="13644502" cy="35451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1"/>
                <a:r>
                  <a:rPr lang="en-US" sz="4000" dirty="0" smtClean="0"/>
                  <a:t>General formula</a:t>
                </a:r>
                <a:r>
                  <a:rPr lang="en-US" sz="4000" dirty="0"/>
                  <a:t>: </a:t>
                </a:r>
                <a14:m>
                  <m:oMath xmlns:m="http://schemas.openxmlformats.org/officeDocument/2006/math">
                    <m:r>
                      <a:rPr lang="en-US" sz="4000" i="1">
                        <a:latin typeface="Cambria Math" charset="0"/>
                      </a:rPr>
                      <m:t>𝑃</m:t>
                    </m:r>
                    <m:d>
                      <m:dPr>
                        <m:ctrlPr>
                          <a:rPr lang="mr-IN" sz="4000" i="1">
                            <a:latin typeface="Cambria Math"/>
                          </a:rPr>
                        </m:ctrlPr>
                      </m:dPr>
                      <m:e>
                        <m:r>
                          <a:rPr lang="en-US" sz="4000" i="1">
                            <a:latin typeface="Cambria Math" charset="0"/>
                          </a:rPr>
                          <m:t>𝐴</m:t>
                        </m:r>
                        <m:r>
                          <a:rPr lang="en-US" sz="4000" i="1">
                            <a:latin typeface="Cambria Math" charset="0"/>
                          </a:rPr>
                          <m:t>|</m:t>
                        </m:r>
                        <m:r>
                          <a:rPr lang="en-US" sz="4000" i="1">
                            <a:latin typeface="Cambria Math" charset="0"/>
                          </a:rPr>
                          <m:t>𝐵</m:t>
                        </m:r>
                      </m:e>
                    </m:d>
                    <m:r>
                      <a:rPr lang="en-US" sz="4000" i="1">
                        <a:latin typeface="Cambria Math" charset="0"/>
                      </a:rPr>
                      <m:t>=</m:t>
                    </m:r>
                    <m:f>
                      <m:fPr>
                        <m:ctrlPr>
                          <a:rPr lang="mr-IN" sz="4000" i="1">
                            <a:latin typeface="Cambria Math"/>
                          </a:rPr>
                        </m:ctrlPr>
                      </m:fPr>
                      <m:num>
                        <m:r>
                          <a:rPr lang="en-US" sz="4000" i="1">
                            <a:latin typeface="Cambria Math" charset="0"/>
                          </a:rPr>
                          <m:t>𝑃</m:t>
                        </m:r>
                        <m:d>
                          <m:dPr>
                            <m:ctrlPr>
                              <a:rPr lang="mr-IN" sz="4000" i="1">
                                <a:latin typeface="Cambria Math"/>
                              </a:rPr>
                            </m:ctrlPr>
                          </m:dPr>
                          <m:e>
                            <m:r>
                              <a:rPr lang="en-US" sz="4000" i="1">
                                <a:latin typeface="Cambria Math" charset="0"/>
                              </a:rPr>
                              <m:t>𝐵</m:t>
                            </m:r>
                            <m:r>
                              <a:rPr lang="en-US" sz="4000" i="1">
                                <a:latin typeface="Cambria Math" charset="0"/>
                              </a:rPr>
                              <m:t>|</m:t>
                            </m:r>
                            <m:r>
                              <a:rPr lang="en-US" sz="4000" i="1">
                                <a:latin typeface="Cambria Math" charset="0"/>
                              </a:rPr>
                              <m:t>𝐴</m:t>
                            </m:r>
                          </m:e>
                        </m:d>
                        <m:r>
                          <a:rPr lang="en-US" sz="4000" i="1">
                            <a:latin typeface="Cambria Math"/>
                          </a:rPr>
                          <m:t>∗</m:t>
                        </m:r>
                        <m:r>
                          <a:rPr lang="en-US" sz="4000" i="1">
                            <a:latin typeface="Cambria Math"/>
                          </a:rPr>
                          <m:t>𝑃</m:t>
                        </m:r>
                        <m:r>
                          <a:rPr lang="en-US" sz="4000" i="1">
                            <a:latin typeface="Cambria Math"/>
                          </a:rPr>
                          <m:t>(</m:t>
                        </m:r>
                        <m:r>
                          <a:rPr lang="en-US" sz="4000" i="1">
                            <a:latin typeface="Cambria Math"/>
                          </a:rPr>
                          <m:t>𝐴</m:t>
                        </m:r>
                        <m:r>
                          <a:rPr lang="en-US" sz="4000" i="1">
                            <a:latin typeface="Cambria Math"/>
                          </a:rPr>
                          <m:t>)</m:t>
                        </m:r>
                      </m:num>
                      <m:den>
                        <m:r>
                          <a:rPr lang="en-US" sz="4000" i="1">
                            <a:latin typeface="Cambria Math" charset="0"/>
                          </a:rPr>
                          <m:t>𝑃</m:t>
                        </m:r>
                        <m:d>
                          <m:dPr>
                            <m:ctrlPr>
                              <a:rPr lang="mr-IN" sz="4000" i="1">
                                <a:latin typeface="Cambria Math"/>
                              </a:rPr>
                            </m:ctrlPr>
                          </m:dPr>
                          <m:e>
                            <m:r>
                              <a:rPr lang="en-US" sz="4000" i="1">
                                <a:latin typeface="Cambria Math" charset="0"/>
                              </a:rPr>
                              <m:t>𝐵</m:t>
                            </m:r>
                          </m:e>
                        </m:d>
                      </m:den>
                    </m:f>
                  </m:oMath>
                </a14:m>
                <a:endParaRPr lang="en-US" sz="4000" dirty="0"/>
              </a:p>
              <a:p>
                <a:r>
                  <a:rPr lang="en-US" sz="4000" dirty="0" smtClean="0"/>
                  <a:t>In </a:t>
                </a:r>
                <a:r>
                  <a:rPr lang="en-US" sz="4000" dirty="0"/>
                  <a:t>context with this project: given the data, we want to find the measure of how well each potential model fits the data.  In other words, which set of </a:t>
                </a:r>
                <a:r>
                  <a:rPr lang="en-US" sz="4000" dirty="0" smtClean="0"/>
                  <a:t>attributes </a:t>
                </a:r>
                <a:r>
                  <a:rPr lang="en-US" sz="4000" dirty="0"/>
                  <a:t>can best predict the presence of heart disease? </a:t>
                </a:r>
              </a:p>
            </p:txBody>
          </p:sp>
        </mc:Choice>
        <mc:Fallback xmlns="">
          <p:sp>
            <p:nvSpPr>
              <p:cNvPr id="21" name="Rectangle 20"/>
              <p:cNvSpPr>
                <a:spLocks noRot="1" noChangeAspect="1" noMove="1" noResize="1" noEditPoints="1" noAdjustHandles="1" noChangeArrowheads="1" noChangeShapeType="1" noTextEdit="1"/>
              </p:cNvSpPr>
              <p:nvPr/>
            </p:nvSpPr>
            <p:spPr>
              <a:xfrm>
                <a:off x="11347820" y="13768562"/>
                <a:ext cx="13644502" cy="3545159"/>
              </a:xfrm>
              <a:prstGeom prst="rect">
                <a:avLst/>
              </a:prstGeom>
              <a:blipFill rotWithShape="0">
                <a:blip r:embed="rId4"/>
                <a:stretch>
                  <a:fillRect l="-1517" r="-1650" b="-58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11347820" y="17440493"/>
                <a:ext cx="13644502" cy="54598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4000" i="1">
                          <a:latin typeface="Cambria Math"/>
                          <a:ea typeface="Cambria Math" charset="0"/>
                          <a:cs typeface="Cambria Math" charset="0"/>
                        </a:rPr>
                        <m:t>P</m:t>
                      </m:r>
                      <m:d>
                        <m:dPr>
                          <m:ctrlPr>
                            <a:rPr lang="en-US" sz="4000" i="1">
                              <a:latin typeface="Cambria Math"/>
                              <a:ea typeface="Cambria Math" charset="0"/>
                              <a:cs typeface="Cambria Math" charset="0"/>
                            </a:rPr>
                          </m:ctrlPr>
                        </m:dPr>
                        <m:e>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𝑀</m:t>
                              </m:r>
                            </m:e>
                            <m:sub>
                              <m:r>
                                <a:rPr lang="en-US" sz="4000" i="1">
                                  <a:latin typeface="Cambria Math"/>
                                  <a:ea typeface="Cambria Math" charset="0"/>
                                  <a:cs typeface="Cambria Math" charset="0"/>
                                </a:rPr>
                                <m:t>0,</m:t>
                              </m:r>
                            </m:sub>
                          </m:sSub>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0</m:t>
                              </m:r>
                            </m:sub>
                          </m:sSub>
                          <m:r>
                            <a:rPr lang="en-US" sz="4000" i="1">
                              <a:latin typeface="Cambria Math"/>
                              <a:ea typeface="Cambria Math" charset="0"/>
                              <a:cs typeface="Cambria Math" charset="0"/>
                            </a:rPr>
                            <m:t>,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1</m:t>
                              </m:r>
                            </m:sub>
                          </m:sSub>
                          <m:r>
                            <a:rPr lang="en-US" sz="4000" i="1">
                              <a:latin typeface="Cambria Math"/>
                              <a:ea typeface="Cambria Math" charset="0"/>
                              <a:cs typeface="Cambria Math" charset="0"/>
                            </a:rPr>
                            <m:t>, …,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𝑘</m:t>
                              </m:r>
                            </m:sub>
                          </m:sSub>
                          <m:r>
                            <a:rPr lang="en-US" sz="4000" i="1">
                              <a:latin typeface="Cambria Math"/>
                              <a:ea typeface="Cambria Math" charset="0"/>
                              <a:cs typeface="Cambria Math" charset="0"/>
                            </a:rPr>
                            <m:t>|</m:t>
                          </m:r>
                          <m:r>
                            <a:rPr lang="en-US" sz="4000" i="1">
                              <a:latin typeface="Cambria Math"/>
                              <a:ea typeface="Cambria Math" charset="0"/>
                              <a:cs typeface="Cambria Math" charset="0"/>
                            </a:rPr>
                            <m:t>𝑌</m:t>
                          </m:r>
                        </m:e>
                      </m:d>
                      <m:r>
                        <a:rPr lang="en-US" sz="4000" i="1">
                          <a:latin typeface="Cambria Math"/>
                          <a:ea typeface="Cambria Math" charset="0"/>
                          <a:cs typeface="Cambria Math" charset="0"/>
                        </a:rPr>
                        <m:t>=</m:t>
                      </m:r>
                      <m:f>
                        <m:fPr>
                          <m:ctrlPr>
                            <a:rPr lang="mr-IN" sz="4000" i="1">
                              <a:latin typeface="Cambria Math"/>
                              <a:ea typeface="Cambria Math" charset="0"/>
                              <a:cs typeface="Cambria Math" charset="0"/>
                            </a:rPr>
                          </m:ctrlPr>
                        </m:fPr>
                        <m:num>
                          <m:r>
                            <a:rPr lang="en-US" sz="4000" i="1">
                              <a:latin typeface="Cambria Math"/>
                              <a:ea typeface="Cambria Math" charset="0"/>
                              <a:cs typeface="Cambria Math" charset="0"/>
                            </a:rPr>
                            <m:t>𝑃</m:t>
                          </m:r>
                          <m:d>
                            <m:dPr>
                              <m:ctrlPr>
                                <a:rPr lang="en-US" sz="4000" i="1">
                                  <a:latin typeface="Cambria Math"/>
                                  <a:ea typeface="Cambria Math" charset="0"/>
                                  <a:cs typeface="Cambria Math" charset="0"/>
                                </a:rPr>
                              </m:ctrlPr>
                            </m:dPr>
                            <m:e>
                              <m:r>
                                <a:rPr lang="en-US" sz="4000" i="1">
                                  <a:latin typeface="Cambria Math"/>
                                  <a:ea typeface="Cambria Math" charset="0"/>
                                  <a:cs typeface="Cambria Math" charset="0"/>
                                </a:rPr>
                                <m:t>𝑌</m:t>
                              </m:r>
                            </m:e>
                            <m:e>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𝑀</m:t>
                                  </m:r>
                                </m:e>
                                <m:sub>
                                  <m:r>
                                    <a:rPr lang="en-US" sz="4000" i="1">
                                      <a:latin typeface="Cambria Math"/>
                                      <a:ea typeface="Cambria Math" charset="0"/>
                                      <a:cs typeface="Cambria Math" charset="0"/>
                                    </a:rPr>
                                    <m:t>0,</m:t>
                                  </m:r>
                                </m:sub>
                              </m:sSub>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0</m:t>
                                  </m:r>
                                </m:sub>
                              </m:sSub>
                              <m:r>
                                <a:rPr lang="en-US" sz="4000" i="1">
                                  <a:latin typeface="Cambria Math"/>
                                  <a:ea typeface="Cambria Math" charset="0"/>
                                  <a:cs typeface="Cambria Math" charset="0"/>
                                </a:rPr>
                                <m:t>,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1</m:t>
                                  </m:r>
                                </m:sub>
                              </m:sSub>
                              <m:r>
                                <a:rPr lang="en-US" sz="4000" i="1">
                                  <a:latin typeface="Cambria Math"/>
                                  <a:ea typeface="Cambria Math" charset="0"/>
                                  <a:cs typeface="Cambria Math" charset="0"/>
                                </a:rPr>
                                <m:t>, …,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𝑘</m:t>
                                  </m:r>
                                </m:sub>
                              </m:sSub>
                            </m:e>
                          </m:d>
                          <m:r>
                            <a:rPr lang="en-US" sz="4000" i="1">
                              <a:latin typeface="Cambria Math"/>
                              <a:ea typeface="Cambria Math" charset="0"/>
                              <a:cs typeface="Cambria Math" charset="0"/>
                            </a:rPr>
                            <m:t>𝜋</m:t>
                          </m:r>
                          <m:r>
                            <a:rPr lang="en-US" sz="4000" i="1">
                              <a:latin typeface="Cambria Math"/>
                              <a:ea typeface="Cambria Math" charset="0"/>
                              <a:cs typeface="Cambria Math" charset="0"/>
                            </a:rPr>
                            <m:t>(</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𝑀</m:t>
                              </m:r>
                            </m:e>
                            <m:sub>
                              <m:r>
                                <a:rPr lang="en-US" sz="4000" i="1">
                                  <a:latin typeface="Cambria Math"/>
                                  <a:ea typeface="Cambria Math" charset="0"/>
                                  <a:cs typeface="Cambria Math" charset="0"/>
                                </a:rPr>
                                <m:t>0,</m:t>
                              </m:r>
                            </m:sub>
                          </m:sSub>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0</m:t>
                              </m:r>
                            </m:sub>
                          </m:sSub>
                          <m:r>
                            <a:rPr lang="en-US" sz="4000" i="1">
                              <a:latin typeface="Cambria Math"/>
                              <a:ea typeface="Cambria Math" charset="0"/>
                              <a:cs typeface="Cambria Math" charset="0"/>
                            </a:rPr>
                            <m:t>,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1</m:t>
                              </m:r>
                            </m:sub>
                          </m:sSub>
                          <m:r>
                            <a:rPr lang="en-US" sz="4000" i="1">
                              <a:latin typeface="Cambria Math"/>
                              <a:ea typeface="Cambria Math" charset="0"/>
                              <a:cs typeface="Cambria Math" charset="0"/>
                            </a:rPr>
                            <m:t>, …, </m:t>
                          </m:r>
                          <m:sSub>
                            <m:sSubPr>
                              <m:ctrlPr>
                                <a:rPr lang="en-US" sz="4000" i="1">
                                  <a:latin typeface="Cambria Math"/>
                                  <a:ea typeface="Cambria Math" charset="0"/>
                                  <a:cs typeface="Cambria Math" charset="0"/>
                                </a:rPr>
                              </m:ctrlPr>
                            </m:sSubPr>
                            <m:e>
                              <m:r>
                                <a:rPr lang="en-US" sz="4000" i="1">
                                  <a:latin typeface="Cambria Math"/>
                                  <a:ea typeface="Cambria Math" charset="0"/>
                                  <a:cs typeface="Cambria Math" charset="0"/>
                                </a:rPr>
                                <m:t>𝐵</m:t>
                              </m:r>
                            </m:e>
                            <m:sub>
                              <m:r>
                                <a:rPr lang="en-US" sz="4000" i="1">
                                  <a:latin typeface="Cambria Math"/>
                                  <a:ea typeface="Cambria Math" charset="0"/>
                                  <a:cs typeface="Cambria Math" charset="0"/>
                                </a:rPr>
                                <m:t>𝑘</m:t>
                              </m:r>
                            </m:sub>
                          </m:sSub>
                          <m:r>
                            <a:rPr lang="en-US" sz="4000" i="1">
                              <a:latin typeface="Cambria Math"/>
                              <a:ea typeface="Cambria Math" charset="0"/>
                              <a:cs typeface="Cambria Math" charset="0"/>
                            </a:rPr>
                            <m:t>)</m:t>
                          </m:r>
                        </m:num>
                        <m:den>
                          <m:r>
                            <a:rPr lang="en-US" sz="4000" i="1">
                              <a:latin typeface="Cambria Math"/>
                              <a:ea typeface="Cambria Math" charset="0"/>
                              <a:cs typeface="Cambria Math" charset="0"/>
                            </a:rPr>
                            <m:t>𝑃</m:t>
                          </m:r>
                          <m:r>
                            <a:rPr lang="en-US" sz="4000" i="1">
                              <a:latin typeface="Cambria Math"/>
                              <a:ea typeface="Cambria Math" charset="0"/>
                              <a:cs typeface="Cambria Math" charset="0"/>
                            </a:rPr>
                            <m:t>(</m:t>
                          </m:r>
                          <m:r>
                            <a:rPr lang="en-US" sz="4000" i="1">
                              <a:latin typeface="Cambria Math"/>
                              <a:ea typeface="Cambria Math" charset="0"/>
                              <a:cs typeface="Cambria Math" charset="0"/>
                            </a:rPr>
                            <m:t>𝑌</m:t>
                          </m:r>
                          <m:r>
                            <a:rPr lang="en-US" sz="4000" i="1">
                              <a:latin typeface="Cambria Math"/>
                              <a:ea typeface="Cambria Math" charset="0"/>
                              <a:cs typeface="Cambria Math" charset="0"/>
                            </a:rPr>
                            <m:t>)</m:t>
                          </m:r>
                        </m:den>
                      </m:f>
                    </m:oMath>
                  </m:oMathPara>
                </a14:m>
                <a:endParaRPr lang="en-US" sz="4000" dirty="0"/>
              </a:p>
              <a:p>
                <a:r>
                  <a:rPr lang="en-US" sz="4000" dirty="0" smtClean="0"/>
                  <a:t> Where </a:t>
                </a:r>
                <a:r>
                  <a:rPr lang="en-US" sz="4000" dirty="0"/>
                  <a:t>the likelihood function is given by : </a:t>
                </a:r>
              </a:p>
              <a:p>
                <a:endParaRPr lang="en-US" dirty="0"/>
              </a:p>
              <a:p>
                <a:endParaRPr lang="en-US" dirty="0" smtClean="0"/>
              </a:p>
              <a:p>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11347820" y="17440493"/>
                <a:ext cx="13644502" cy="5459828"/>
              </a:xfrm>
              <a:prstGeom prst="rect">
                <a:avLst/>
              </a:prstGeom>
              <a:blipFill rotWithShape="0">
                <a:blip r:embed="rId5"/>
                <a:stretch>
                  <a:fillRect l="-669"/>
                </a:stretch>
              </a:blipFill>
            </p:spPr>
            <p:txBody>
              <a:bodyPr/>
              <a:lstStyle/>
              <a:p>
                <a:r>
                  <a:rPr lang="en-US">
                    <a:noFill/>
                  </a:rPr>
                  <a:t> </a:t>
                </a:r>
              </a:p>
            </p:txBody>
          </p:sp>
        </mc:Fallback>
      </mc:AlternateContent>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136406" y="20523903"/>
            <a:ext cx="11344910" cy="1899647"/>
          </a:xfrm>
          <a:prstGeom prst="rect">
            <a:avLst/>
          </a:prstGeom>
        </p:spPr>
      </p:pic>
      <p:sp>
        <p:nvSpPr>
          <p:cNvPr id="24" name="Rectangle 23"/>
          <p:cNvSpPr/>
          <p:nvPr/>
        </p:nvSpPr>
        <p:spPr>
          <a:xfrm>
            <a:off x="11426661" y="24214921"/>
            <a:ext cx="14088633" cy="31085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4000" dirty="0"/>
              <a:t>Need to integrate out the regression </a:t>
            </a:r>
            <a:r>
              <a:rPr lang="en-US" sz="4000" dirty="0" smtClean="0"/>
              <a:t>parameters (</a:t>
            </a:r>
            <a:r>
              <a:rPr lang="el-GR" sz="4000" dirty="0" smtClean="0"/>
              <a:t>β</a:t>
            </a:r>
            <a:r>
              <a:rPr lang="en-US" sz="4000" dirty="0" smtClean="0"/>
              <a:t>). Once </a:t>
            </a:r>
            <a:r>
              <a:rPr lang="en-US" sz="4000" dirty="0"/>
              <a:t>we do Monte Carlo Integration, we have Marginal Posterior: </a:t>
            </a:r>
          </a:p>
          <a:p>
            <a:pPr lvl="1"/>
            <a:endParaRPr lang="en-US" dirty="0" smtClean="0"/>
          </a:p>
          <a:p>
            <a:pPr lvl="1"/>
            <a:endParaRPr lang="en-US" dirty="0"/>
          </a:p>
        </p:txBody>
      </p:sp>
      <p:pic>
        <p:nvPicPr>
          <p:cNvPr id="25" name="Picture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401353" y="25851783"/>
            <a:ext cx="11709169" cy="1221460"/>
          </a:xfrm>
          <a:prstGeom prst="rect">
            <a:avLst/>
          </a:prstGeom>
        </p:spPr>
      </p:pic>
      <p:sp>
        <p:nvSpPr>
          <p:cNvPr id="26" name="TextBox 25"/>
          <p:cNvSpPr txBox="1"/>
          <p:nvPr/>
        </p:nvSpPr>
        <p:spPr>
          <a:xfrm>
            <a:off x="13967931" y="23080850"/>
            <a:ext cx="7505700" cy="923330"/>
          </a:xfrm>
          <a:prstGeom prst="rect">
            <a:avLst/>
          </a:prstGeom>
          <a:solidFill>
            <a:schemeClr val="accent2"/>
          </a:solidFill>
        </p:spPr>
        <p:txBody>
          <a:bodyPr wrap="square" rtlCol="0">
            <a:spAutoFit/>
          </a:bodyPr>
          <a:lstStyle/>
          <a:p>
            <a:pPr algn="ctr"/>
            <a:r>
              <a:rPr lang="en-US" sz="5400" dirty="0" smtClean="0"/>
              <a:t>Monte Carlo Integration</a:t>
            </a:r>
            <a:endParaRPr lang="en-US" sz="5400" dirty="0"/>
          </a:p>
        </p:txBody>
      </p:sp>
      <p:sp>
        <p:nvSpPr>
          <p:cNvPr id="29" name="TextBox 28"/>
          <p:cNvSpPr txBox="1"/>
          <p:nvPr/>
        </p:nvSpPr>
        <p:spPr>
          <a:xfrm>
            <a:off x="27795779" y="4124090"/>
            <a:ext cx="9159223" cy="923330"/>
          </a:xfrm>
          <a:prstGeom prst="rect">
            <a:avLst/>
          </a:prstGeom>
          <a:solidFill>
            <a:schemeClr val="accent2"/>
          </a:solidFill>
        </p:spPr>
        <p:txBody>
          <a:bodyPr wrap="square" rtlCol="0">
            <a:spAutoFit/>
          </a:bodyPr>
          <a:lstStyle/>
          <a:p>
            <a:pPr algn="ctr"/>
            <a:r>
              <a:rPr lang="en-US" sz="5400" dirty="0" smtClean="0"/>
              <a:t>Metropolis Hastings Algorithm </a:t>
            </a:r>
            <a:endParaRPr lang="en-US" sz="5400" dirty="0"/>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196104" y="228600"/>
            <a:ext cx="3313715" cy="3313715"/>
          </a:xfrm>
          <a:prstGeom prst="rect">
            <a:avLst/>
          </a:prstGeom>
        </p:spPr>
      </p:pic>
      <mc:AlternateContent xmlns:mc="http://schemas.openxmlformats.org/markup-compatibility/2006" xmlns:a14="http://schemas.microsoft.com/office/drawing/2010/main">
        <mc:Choice Requires="a14">
          <p:sp>
            <p:nvSpPr>
              <p:cNvPr id="14" name="Rectangle 13"/>
              <p:cNvSpPr/>
              <p:nvPr/>
            </p:nvSpPr>
            <p:spPr>
              <a:xfrm>
                <a:off x="11426661" y="27359045"/>
                <a:ext cx="14088633" cy="43073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defTabSz="457200">
                  <a:spcBef>
                    <a:spcPct val="20000"/>
                  </a:spcBef>
                  <a:spcAft>
                    <a:spcPts val="600"/>
                  </a:spcAft>
                  <a:buClr>
                    <a:srgbClr val="83992A"/>
                  </a:buClr>
                  <a:buSzPct val="115000"/>
                </a:pPr>
                <a:r>
                  <a:rPr lang="en-US" sz="4000" dirty="0" smtClean="0">
                    <a:solidFill>
                      <a:prstClr val="black">
                        <a:lumMod val="85000"/>
                        <a:lumOff val="15000"/>
                      </a:prstClr>
                    </a:solidFill>
                  </a:rPr>
                  <a:t>Given </a:t>
                </a:r>
                <a:r>
                  <a:rPr lang="en-US" sz="4000" dirty="0">
                    <a:solidFill>
                      <a:prstClr val="black">
                        <a:lumMod val="85000"/>
                        <a:lumOff val="15000"/>
                      </a:prstClr>
                    </a:solidFill>
                  </a:rPr>
                  <a:t>a function f(x) from a to b, such as : F=</a:t>
                </a:r>
                <a14:m>
                  <m:oMath xmlns:m="http://schemas.openxmlformats.org/officeDocument/2006/math">
                    <m:nary>
                      <m:naryPr>
                        <m:ctrlPr>
                          <a:rPr lang="is-IS" sz="4000" i="1">
                            <a:solidFill>
                              <a:prstClr val="black">
                                <a:lumMod val="85000"/>
                                <a:lumOff val="15000"/>
                              </a:prstClr>
                            </a:solidFill>
                            <a:latin typeface="Cambria Math"/>
                          </a:rPr>
                        </m:ctrlPr>
                      </m:naryPr>
                      <m:sub>
                        <m:r>
                          <m:rPr>
                            <m:brk m:alnAt="23"/>
                          </m:rPr>
                          <a:rPr lang="en-US" sz="4000" i="1">
                            <a:solidFill>
                              <a:prstClr val="black">
                                <a:lumMod val="85000"/>
                                <a:lumOff val="15000"/>
                              </a:prstClr>
                            </a:solidFill>
                            <a:latin typeface="Cambria Math" charset="0"/>
                          </a:rPr>
                          <m:t>𝑎</m:t>
                        </m:r>
                      </m:sub>
                      <m:sup>
                        <m:r>
                          <a:rPr lang="en-US" sz="4000" i="1">
                            <a:solidFill>
                              <a:prstClr val="black">
                                <a:lumMod val="85000"/>
                                <a:lumOff val="15000"/>
                              </a:prstClr>
                            </a:solidFill>
                            <a:latin typeface="Cambria Math" charset="0"/>
                          </a:rPr>
                          <m:t>𝑏</m:t>
                        </m:r>
                      </m:sup>
                      <m:e>
                        <m:r>
                          <a:rPr lang="en-US" sz="4000" i="1">
                            <a:solidFill>
                              <a:prstClr val="black">
                                <a:lumMod val="85000"/>
                                <a:lumOff val="15000"/>
                              </a:prstClr>
                            </a:solidFill>
                            <a:latin typeface="Cambria Math" charset="0"/>
                          </a:rPr>
                          <m:t>𝑓</m:t>
                        </m:r>
                        <m:r>
                          <a:rPr lang="en-US" sz="4000" i="1">
                            <a:solidFill>
                              <a:prstClr val="black">
                                <a:lumMod val="85000"/>
                                <a:lumOff val="15000"/>
                              </a:prstClr>
                            </a:solidFill>
                            <a:latin typeface="Cambria Math" charset="0"/>
                          </a:rPr>
                          <m:t>(</m:t>
                        </m:r>
                        <m:r>
                          <a:rPr lang="en-US" sz="4000" i="1">
                            <a:solidFill>
                              <a:prstClr val="black">
                                <a:lumMod val="85000"/>
                                <a:lumOff val="15000"/>
                              </a:prstClr>
                            </a:solidFill>
                            <a:latin typeface="Cambria Math" charset="0"/>
                          </a:rPr>
                          <m:t>𝑥</m:t>
                        </m:r>
                        <m:r>
                          <a:rPr lang="en-US" sz="4000" i="1">
                            <a:solidFill>
                              <a:prstClr val="black">
                                <a:lumMod val="85000"/>
                                <a:lumOff val="15000"/>
                              </a:prstClr>
                            </a:solidFill>
                            <a:latin typeface="Cambria Math" charset="0"/>
                          </a:rPr>
                          <m:t>)</m:t>
                        </m:r>
                      </m:e>
                    </m:nary>
                  </m:oMath>
                </a14:m>
                <a:r>
                  <a:rPr lang="en-US" sz="4000" dirty="0">
                    <a:solidFill>
                      <a:prstClr val="black">
                        <a:lumMod val="85000"/>
                        <a:lumOff val="15000"/>
                      </a:prstClr>
                    </a:solidFill>
                  </a:rPr>
                  <a:t> dx. </a:t>
                </a:r>
                <a:r>
                  <a:rPr lang="en-US" sz="4000" dirty="0" smtClean="0">
                    <a:solidFill>
                      <a:prstClr val="black">
                        <a:lumMod val="85000"/>
                        <a:lumOff val="15000"/>
                      </a:prstClr>
                    </a:solidFill>
                  </a:rPr>
                  <a:t>Steps we use to integrate out the regression parameters: </a:t>
                </a:r>
                <a:endParaRPr lang="en-US" sz="4000" dirty="0">
                  <a:solidFill>
                    <a:prstClr val="black">
                      <a:lumMod val="85000"/>
                      <a:lumOff val="15000"/>
                    </a:prstClr>
                  </a:solidFill>
                </a:endParaRPr>
              </a:p>
              <a:p>
                <a:pPr lvl="0" defTabSz="457200">
                  <a:spcBef>
                    <a:spcPct val="20000"/>
                  </a:spcBef>
                  <a:spcAft>
                    <a:spcPts val="600"/>
                  </a:spcAft>
                  <a:buClr>
                    <a:srgbClr val="83992A"/>
                  </a:buClr>
                  <a:buSzPct val="115000"/>
                </a:pPr>
                <a:r>
                  <a:rPr lang="en-US" sz="4000" dirty="0">
                    <a:solidFill>
                      <a:prstClr val="black">
                        <a:lumMod val="85000"/>
                        <a:lumOff val="15000"/>
                      </a:prstClr>
                    </a:solidFill>
                  </a:rPr>
                  <a:t>1) Pick a random number between a to b, and call it </a:t>
                </a:r>
                <a14:m>
                  <m:oMath xmlns:m="http://schemas.openxmlformats.org/officeDocument/2006/math">
                    <m:r>
                      <a:rPr lang="en-US" sz="4000" i="1">
                        <a:solidFill>
                          <a:prstClr val="black">
                            <a:lumMod val="85000"/>
                            <a:lumOff val="15000"/>
                          </a:prstClr>
                        </a:solidFill>
                        <a:latin typeface="Cambria Math" charset="0"/>
                      </a:rPr>
                      <m:t>𝑓</m:t>
                    </m:r>
                    <m:r>
                      <a:rPr lang="en-US" sz="4000" i="1">
                        <a:solidFill>
                          <a:prstClr val="black">
                            <a:lumMod val="85000"/>
                            <a:lumOff val="15000"/>
                          </a:prstClr>
                        </a:solidFill>
                        <a:latin typeface="Cambria Math" charset="0"/>
                      </a:rPr>
                      <m:t>(</m:t>
                    </m:r>
                    <m:sSub>
                      <m:sSubPr>
                        <m:ctrlPr>
                          <a:rPr lang="en-US" sz="4000" i="1">
                            <a:solidFill>
                              <a:prstClr val="black">
                                <a:lumMod val="85000"/>
                                <a:lumOff val="15000"/>
                              </a:prstClr>
                            </a:solidFill>
                            <a:latin typeface="Cambria Math"/>
                          </a:rPr>
                        </m:ctrlPr>
                      </m:sSubPr>
                      <m:e>
                        <m:r>
                          <a:rPr lang="en-US" sz="4000" i="1">
                            <a:solidFill>
                              <a:prstClr val="black">
                                <a:lumMod val="85000"/>
                                <a:lumOff val="15000"/>
                              </a:prstClr>
                            </a:solidFill>
                            <a:latin typeface="Cambria Math" charset="0"/>
                          </a:rPr>
                          <m:t>𝑥</m:t>
                        </m:r>
                      </m:e>
                      <m:sub>
                        <m:r>
                          <a:rPr lang="en-US" sz="4000" i="1">
                            <a:solidFill>
                              <a:prstClr val="black">
                                <a:lumMod val="85000"/>
                                <a:lumOff val="15000"/>
                              </a:prstClr>
                            </a:solidFill>
                            <a:latin typeface="Cambria Math" charset="0"/>
                          </a:rPr>
                          <m:t>𝑖</m:t>
                        </m:r>
                      </m:sub>
                    </m:sSub>
                    <m:r>
                      <a:rPr lang="en-US" sz="4000" i="1">
                        <a:solidFill>
                          <a:prstClr val="black">
                            <a:lumMod val="85000"/>
                            <a:lumOff val="15000"/>
                          </a:prstClr>
                        </a:solidFill>
                        <a:latin typeface="Cambria Math" charset="0"/>
                      </a:rPr>
                      <m:t>)</m:t>
                    </m:r>
                  </m:oMath>
                </a14:m>
                <a:endParaRPr lang="en-US" sz="4000" dirty="0">
                  <a:solidFill>
                    <a:prstClr val="black">
                      <a:lumMod val="85000"/>
                      <a:lumOff val="15000"/>
                    </a:prstClr>
                  </a:solidFill>
                </a:endParaRPr>
              </a:p>
              <a:p>
                <a:pPr lvl="0" defTabSz="457200">
                  <a:spcBef>
                    <a:spcPct val="20000"/>
                  </a:spcBef>
                  <a:spcAft>
                    <a:spcPts val="600"/>
                  </a:spcAft>
                  <a:buClr>
                    <a:srgbClr val="83992A"/>
                  </a:buClr>
                  <a:buSzPct val="115000"/>
                </a:pPr>
                <a:r>
                  <a:rPr lang="en-US" sz="4000" dirty="0">
                    <a:solidFill>
                      <a:prstClr val="black">
                        <a:lumMod val="85000"/>
                        <a:lumOff val="15000"/>
                      </a:prstClr>
                    </a:solidFill>
                  </a:rPr>
                  <a:t>2) Evaluate </a:t>
                </a:r>
                <a14:m>
                  <m:oMath xmlns:m="http://schemas.openxmlformats.org/officeDocument/2006/math">
                    <m:sSub>
                      <m:sSubPr>
                        <m:ctrlPr>
                          <a:rPr lang="en-US" sz="4000" i="1" dirty="0">
                            <a:solidFill>
                              <a:prstClr val="black">
                                <a:lumMod val="85000"/>
                                <a:lumOff val="15000"/>
                              </a:prstClr>
                            </a:solidFill>
                            <a:latin typeface="Cambria Math"/>
                          </a:rPr>
                        </m:ctrlPr>
                      </m:sSubPr>
                      <m:e>
                        <m:r>
                          <a:rPr lang="en-US" sz="4000" i="1" dirty="0">
                            <a:solidFill>
                              <a:prstClr val="black">
                                <a:lumMod val="85000"/>
                                <a:lumOff val="15000"/>
                              </a:prstClr>
                            </a:solidFill>
                            <a:latin typeface="Cambria Math" charset="0"/>
                          </a:rPr>
                          <m:t>𝑥</m:t>
                        </m:r>
                      </m:e>
                      <m:sub>
                        <m:r>
                          <a:rPr lang="en-US" sz="4000" i="1" dirty="0">
                            <a:solidFill>
                              <a:prstClr val="black">
                                <a:lumMod val="85000"/>
                                <a:lumOff val="15000"/>
                              </a:prstClr>
                            </a:solidFill>
                            <a:latin typeface="Cambria Math" charset="0"/>
                          </a:rPr>
                          <m:t>𝑖</m:t>
                        </m:r>
                      </m:sub>
                    </m:sSub>
                  </m:oMath>
                </a14:m>
                <a:endParaRPr lang="en-US" sz="4000" dirty="0">
                  <a:solidFill>
                    <a:prstClr val="black">
                      <a:lumMod val="85000"/>
                      <a:lumOff val="15000"/>
                    </a:prstClr>
                  </a:solidFill>
                </a:endParaRPr>
              </a:p>
              <a:p>
                <a:pPr lvl="0" defTabSz="457200">
                  <a:spcBef>
                    <a:spcPct val="20000"/>
                  </a:spcBef>
                  <a:spcAft>
                    <a:spcPts val="600"/>
                  </a:spcAft>
                  <a:buClr>
                    <a:srgbClr val="83992A"/>
                  </a:buClr>
                  <a:buSzPct val="115000"/>
                </a:pPr>
                <a:r>
                  <a:rPr lang="en-US" sz="4000" dirty="0">
                    <a:solidFill>
                      <a:prstClr val="black">
                        <a:lumMod val="85000"/>
                        <a:lumOff val="15000"/>
                      </a:prstClr>
                    </a:solidFill>
                  </a:rPr>
                  <a:t>3) </a:t>
                </a:r>
                <a14:m>
                  <m:oMath xmlns:m="http://schemas.openxmlformats.org/officeDocument/2006/math">
                    <m:nary>
                      <m:naryPr>
                        <m:limLoc m:val="undOvr"/>
                        <m:subHide m:val="on"/>
                        <m:supHide m:val="on"/>
                        <m:ctrlPr>
                          <a:rPr lang="en-US" sz="4000" i="1">
                            <a:solidFill>
                              <a:prstClr val="black">
                                <a:lumMod val="85000"/>
                                <a:lumOff val="15000"/>
                              </a:prstClr>
                            </a:solidFill>
                            <a:latin typeface="Cambria Math"/>
                          </a:rPr>
                        </m:ctrlPr>
                      </m:naryPr>
                      <m:sub/>
                      <m:sup/>
                      <m:e>
                        <m:r>
                          <a:rPr lang="en-US" sz="4000" i="1">
                            <a:solidFill>
                              <a:prstClr val="black">
                                <a:lumMod val="85000"/>
                                <a:lumOff val="15000"/>
                              </a:prstClr>
                            </a:solidFill>
                            <a:latin typeface="Cambria Math" charset="0"/>
                          </a:rPr>
                          <m:t>𝑓</m:t>
                        </m:r>
                        <m:r>
                          <a:rPr lang="en-US" sz="4000" i="1">
                            <a:solidFill>
                              <a:prstClr val="black">
                                <a:lumMod val="85000"/>
                                <a:lumOff val="15000"/>
                              </a:prstClr>
                            </a:solidFill>
                            <a:latin typeface="Cambria Math" charset="0"/>
                          </a:rPr>
                          <m:t>(</m:t>
                        </m:r>
                        <m:sSub>
                          <m:sSubPr>
                            <m:ctrlPr>
                              <a:rPr lang="en-US" sz="4000" i="1">
                                <a:solidFill>
                                  <a:prstClr val="black">
                                    <a:lumMod val="85000"/>
                                    <a:lumOff val="15000"/>
                                  </a:prstClr>
                                </a:solidFill>
                                <a:latin typeface="Cambria Math"/>
                              </a:rPr>
                            </m:ctrlPr>
                          </m:sSubPr>
                          <m:e>
                            <m:r>
                              <a:rPr lang="en-US" sz="4000" i="1">
                                <a:solidFill>
                                  <a:prstClr val="black">
                                    <a:lumMod val="85000"/>
                                    <a:lumOff val="15000"/>
                                  </a:prstClr>
                                </a:solidFill>
                                <a:latin typeface="Cambria Math" charset="0"/>
                              </a:rPr>
                              <m:t>𝑥</m:t>
                            </m:r>
                          </m:e>
                          <m:sub>
                            <m:r>
                              <a:rPr lang="en-US" sz="4000" i="1">
                                <a:solidFill>
                                  <a:prstClr val="black">
                                    <a:lumMod val="85000"/>
                                    <a:lumOff val="15000"/>
                                  </a:prstClr>
                                </a:solidFill>
                                <a:latin typeface="Cambria Math" charset="0"/>
                              </a:rPr>
                              <m:t>𝑖</m:t>
                            </m:r>
                          </m:sub>
                        </m:sSub>
                        <m:r>
                          <a:rPr lang="en-US" sz="4000" i="1">
                            <a:solidFill>
                              <a:prstClr val="black">
                                <a:lumMod val="85000"/>
                                <a:lumOff val="15000"/>
                              </a:prstClr>
                            </a:solidFill>
                            <a:latin typeface="Cambria Math" charset="0"/>
                          </a:rPr>
                          <m:t>)</m:t>
                        </m:r>
                      </m:e>
                    </m:nary>
                  </m:oMath>
                </a14:m>
                <a:r>
                  <a:rPr lang="en-US" sz="4000" dirty="0">
                    <a:solidFill>
                      <a:prstClr val="black">
                        <a:lumMod val="85000"/>
                        <a:lumOff val="15000"/>
                      </a:prstClr>
                    </a:solidFill>
                  </a:rPr>
                  <a:t> = </a:t>
                </a:r>
                <a14:m>
                  <m:oMath xmlns:m="http://schemas.openxmlformats.org/officeDocument/2006/math">
                    <m:r>
                      <a:rPr lang="en-US" sz="4000" i="1" dirty="0">
                        <a:solidFill>
                          <a:prstClr val="black">
                            <a:lumMod val="85000"/>
                            <a:lumOff val="15000"/>
                          </a:prstClr>
                        </a:solidFill>
                        <a:latin typeface="Cambria Math" charset="0"/>
                      </a:rPr>
                      <m:t>(</m:t>
                    </m:r>
                    <m:r>
                      <a:rPr lang="en-US" sz="4000" i="1" dirty="0">
                        <a:solidFill>
                          <a:prstClr val="black">
                            <a:lumMod val="85000"/>
                            <a:lumOff val="15000"/>
                          </a:prstClr>
                        </a:solidFill>
                        <a:latin typeface="Cambria Math" charset="0"/>
                      </a:rPr>
                      <m:t>𝑏</m:t>
                    </m:r>
                    <m:r>
                      <a:rPr lang="en-US" sz="4000" i="1" dirty="0">
                        <a:solidFill>
                          <a:prstClr val="black">
                            <a:lumMod val="85000"/>
                            <a:lumOff val="15000"/>
                          </a:prstClr>
                        </a:solidFill>
                        <a:latin typeface="Cambria Math" charset="0"/>
                      </a:rPr>
                      <m:t>−</m:t>
                    </m:r>
                    <m:r>
                      <a:rPr lang="en-US" sz="4000" i="1" dirty="0">
                        <a:solidFill>
                          <a:prstClr val="black">
                            <a:lumMod val="85000"/>
                            <a:lumOff val="15000"/>
                          </a:prstClr>
                        </a:solidFill>
                        <a:latin typeface="Cambria Math" charset="0"/>
                      </a:rPr>
                      <m:t>𝑎</m:t>
                    </m:r>
                    <m:r>
                      <a:rPr lang="en-US" sz="4000" i="1" dirty="0">
                        <a:solidFill>
                          <a:prstClr val="black">
                            <a:lumMod val="85000"/>
                            <a:lumOff val="15000"/>
                          </a:prstClr>
                        </a:solidFill>
                        <a:latin typeface="Cambria Math" charset="0"/>
                      </a:rPr>
                      <m:t>)∗(</m:t>
                    </m:r>
                    <m:f>
                      <m:fPr>
                        <m:ctrlPr>
                          <a:rPr lang="mr-IN" sz="4000" i="1" dirty="0">
                            <a:solidFill>
                              <a:prstClr val="black">
                                <a:lumMod val="85000"/>
                                <a:lumOff val="15000"/>
                              </a:prstClr>
                            </a:solidFill>
                            <a:latin typeface="Cambria Math"/>
                          </a:rPr>
                        </m:ctrlPr>
                      </m:fPr>
                      <m:num>
                        <m:r>
                          <a:rPr lang="en-US" sz="4000" i="1" dirty="0">
                            <a:solidFill>
                              <a:prstClr val="black">
                                <a:lumMod val="85000"/>
                                <a:lumOff val="15000"/>
                              </a:prstClr>
                            </a:solidFill>
                            <a:latin typeface="Cambria Math" charset="0"/>
                          </a:rPr>
                          <m:t>1</m:t>
                        </m:r>
                      </m:num>
                      <m:den>
                        <m:r>
                          <a:rPr lang="en-US" sz="4000" i="1" dirty="0">
                            <a:solidFill>
                              <a:prstClr val="black">
                                <a:lumMod val="85000"/>
                                <a:lumOff val="15000"/>
                              </a:prstClr>
                            </a:solidFill>
                            <a:latin typeface="Cambria Math" charset="0"/>
                          </a:rPr>
                          <m:t>𝑁</m:t>
                        </m:r>
                      </m:den>
                    </m:f>
                    <m:r>
                      <a:rPr lang="en-US" sz="4000" i="1" dirty="0">
                        <a:solidFill>
                          <a:prstClr val="black">
                            <a:lumMod val="85000"/>
                            <a:lumOff val="15000"/>
                          </a:prstClr>
                        </a:solidFill>
                        <a:latin typeface="Cambria Math" charset="0"/>
                      </a:rPr>
                      <m:t>)∗(</m:t>
                    </m:r>
                    <m:nary>
                      <m:naryPr>
                        <m:chr m:val="∑"/>
                        <m:subHide m:val="on"/>
                        <m:supHide m:val="on"/>
                        <m:ctrlPr>
                          <a:rPr lang="en-US" sz="4000" i="1" dirty="0">
                            <a:solidFill>
                              <a:prstClr val="black">
                                <a:lumMod val="85000"/>
                                <a:lumOff val="15000"/>
                              </a:prstClr>
                            </a:solidFill>
                            <a:latin typeface="Cambria Math"/>
                          </a:rPr>
                        </m:ctrlPr>
                      </m:naryPr>
                      <m:sub/>
                      <m:sup/>
                      <m:e>
                        <m:r>
                          <a:rPr lang="en-US" sz="4000" i="1" dirty="0">
                            <a:solidFill>
                              <a:prstClr val="black">
                                <a:lumMod val="85000"/>
                                <a:lumOff val="15000"/>
                              </a:prstClr>
                            </a:solidFill>
                            <a:latin typeface="Cambria Math" charset="0"/>
                          </a:rPr>
                          <m:t>𝑓</m:t>
                        </m:r>
                        <m:r>
                          <a:rPr lang="en-US" sz="4000" i="1" dirty="0">
                            <a:solidFill>
                              <a:prstClr val="black">
                                <a:lumMod val="85000"/>
                                <a:lumOff val="15000"/>
                              </a:prstClr>
                            </a:solidFill>
                            <a:latin typeface="Cambria Math" charset="0"/>
                          </a:rPr>
                          <m:t>(</m:t>
                        </m:r>
                        <m:sSub>
                          <m:sSubPr>
                            <m:ctrlPr>
                              <a:rPr lang="en-US" sz="4000" i="1" dirty="0">
                                <a:solidFill>
                                  <a:prstClr val="black">
                                    <a:lumMod val="85000"/>
                                    <a:lumOff val="15000"/>
                                  </a:prstClr>
                                </a:solidFill>
                                <a:latin typeface="Cambria Math"/>
                              </a:rPr>
                            </m:ctrlPr>
                          </m:sSubPr>
                          <m:e>
                            <m:r>
                              <a:rPr lang="en-US" sz="4000" i="1" dirty="0">
                                <a:solidFill>
                                  <a:prstClr val="black">
                                    <a:lumMod val="85000"/>
                                    <a:lumOff val="15000"/>
                                  </a:prstClr>
                                </a:solidFill>
                                <a:latin typeface="Cambria Math" charset="0"/>
                              </a:rPr>
                              <m:t>𝑥</m:t>
                            </m:r>
                          </m:e>
                          <m:sub>
                            <m:r>
                              <a:rPr lang="en-US" sz="4000" i="1" dirty="0">
                                <a:solidFill>
                                  <a:prstClr val="black">
                                    <a:lumMod val="85000"/>
                                    <a:lumOff val="15000"/>
                                  </a:prstClr>
                                </a:solidFill>
                                <a:latin typeface="Cambria Math" charset="0"/>
                              </a:rPr>
                              <m:t>𝑖</m:t>
                            </m:r>
                          </m:sub>
                        </m:sSub>
                        <m:r>
                          <a:rPr lang="en-US" sz="4000" i="1" dirty="0">
                            <a:solidFill>
                              <a:prstClr val="black">
                                <a:lumMod val="85000"/>
                                <a:lumOff val="15000"/>
                              </a:prstClr>
                            </a:solidFill>
                            <a:latin typeface="Cambria Math" charset="0"/>
                          </a:rPr>
                          <m:t>)</m:t>
                        </m:r>
                      </m:e>
                    </m:nary>
                    <m:r>
                      <a:rPr lang="en-US" sz="4000" i="1" dirty="0">
                        <a:solidFill>
                          <a:prstClr val="black">
                            <a:lumMod val="85000"/>
                            <a:lumOff val="15000"/>
                          </a:prstClr>
                        </a:solidFill>
                        <a:latin typeface="Cambria Math" charset="0"/>
                      </a:rPr>
                      <m:t>)</m:t>
                    </m:r>
                  </m:oMath>
                </a14:m>
                <a:endParaRPr lang="en-US" sz="4000" dirty="0">
                  <a:solidFill>
                    <a:prstClr val="black">
                      <a:lumMod val="85000"/>
                      <a:lumOff val="15000"/>
                    </a:prstClr>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11426661" y="27359045"/>
                <a:ext cx="14088633" cy="4307333"/>
              </a:xfrm>
              <a:prstGeom prst="rect">
                <a:avLst/>
              </a:prstGeom>
              <a:blipFill rotWithShape="0">
                <a:blip r:embed="rId9"/>
                <a:stretch>
                  <a:fillRect l="-1425" b="-19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25671195" y="5759781"/>
                <a:ext cx="15754441" cy="610577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4000" dirty="0" smtClean="0"/>
                  <a:t>Evaluating </a:t>
                </a:r>
                <a:r>
                  <a:rPr lang="en-US" sz="4000" dirty="0"/>
                  <a:t>all potential models is not practical, so we use the Metropolis-Hastings algorithm to explore the posterior space.  Given the current model, proposals are generated by randomly selecting an attribute and either adding or deleting it from the current model.  The proposed model is accepted with probability </a:t>
                </a:r>
                <a:r>
                  <a:rPr lang="en-US" sz="4000" dirty="0" smtClean="0"/>
                  <a:t>:</a:t>
                </a:r>
                <a:endParaRPr lang="en-US" sz="4000" dirty="0"/>
              </a:p>
              <a:p>
                <a:pPr algn="ctr"/>
                <a:r>
                  <a:rPr lang="en-US" sz="4000" dirty="0" smtClean="0"/>
                  <a:t>min{1,</a:t>
                </a:r>
                <a14:m>
                  <m:oMath xmlns:m="http://schemas.openxmlformats.org/officeDocument/2006/math">
                    <m:f>
                      <m:fPr>
                        <m:ctrlPr>
                          <a:rPr lang="en-US" sz="4000" i="1" smtClean="0">
                            <a:latin typeface="Cambria Math"/>
                          </a:rPr>
                        </m:ctrlPr>
                      </m:fPr>
                      <m:num>
                        <m:r>
                          <a:rPr lang="en-US" sz="4000" b="0" i="1" smtClean="0">
                            <a:latin typeface="Cambria Math" charset="0"/>
                          </a:rPr>
                          <m:t>𝑃</m:t>
                        </m:r>
                        <m:r>
                          <a:rPr lang="en-US" sz="4000" b="0" i="1" smtClean="0">
                            <a:latin typeface="Cambria Math" charset="0"/>
                          </a:rPr>
                          <m:t>(</m:t>
                        </m:r>
                        <m:r>
                          <a:rPr lang="en-US" sz="4000" b="0" i="1" smtClean="0">
                            <a:latin typeface="Cambria Math" charset="0"/>
                          </a:rPr>
                          <m:t>𝑝𝑟𝑜𝑝𝑜𝑠𝑒𝑑</m:t>
                        </m:r>
                        <m:r>
                          <a:rPr lang="en-US" sz="4000" b="0" i="1" smtClean="0">
                            <a:latin typeface="Cambria Math" charset="0"/>
                          </a:rPr>
                          <m:t> </m:t>
                        </m:r>
                        <m:r>
                          <a:rPr lang="en-US" sz="4000" b="0" i="1" smtClean="0">
                            <a:latin typeface="Cambria Math" charset="0"/>
                          </a:rPr>
                          <m:t>𝑚𝑜𝑑𝑒𝑙</m:t>
                        </m:r>
                        <m:r>
                          <m:rPr>
                            <m:nor/>
                          </m:rPr>
                          <a:rPr lang="en-US" sz="4000" dirty="0"/>
                          <m:t>|</m:t>
                        </m:r>
                        <m:r>
                          <a:rPr lang="en-US" sz="4000" b="0" i="1" dirty="0" smtClean="0">
                            <a:latin typeface="Cambria Math" charset="0"/>
                          </a:rPr>
                          <m:t>𝑌</m:t>
                        </m:r>
                        <m:r>
                          <a:rPr lang="en-US" sz="4000" b="0" i="1" dirty="0" smtClean="0">
                            <a:latin typeface="Cambria Math" charset="0"/>
                          </a:rPr>
                          <m:t>)</m:t>
                        </m:r>
                      </m:num>
                      <m:den>
                        <m:r>
                          <a:rPr lang="en-US" sz="4000" b="0" i="1" smtClean="0">
                            <a:latin typeface="Cambria Math" charset="0"/>
                          </a:rPr>
                          <m:t>𝑃</m:t>
                        </m:r>
                        <m:r>
                          <a:rPr lang="en-US" sz="4000" b="0" i="1" smtClean="0">
                            <a:latin typeface="Cambria Math" charset="0"/>
                          </a:rPr>
                          <m:t>(</m:t>
                        </m:r>
                        <m:r>
                          <a:rPr lang="en-US" sz="4000" b="0" i="1" smtClean="0">
                            <a:latin typeface="Cambria Math" charset="0"/>
                          </a:rPr>
                          <m:t>𝑐𝑢𝑟𝑟𝑒𝑛𝑡</m:t>
                        </m:r>
                        <m:r>
                          <a:rPr lang="en-US" sz="4000" b="0" i="1" smtClean="0">
                            <a:latin typeface="Cambria Math" charset="0"/>
                          </a:rPr>
                          <m:t> </m:t>
                        </m:r>
                        <m:r>
                          <a:rPr lang="en-US" sz="4000" b="0" i="1" smtClean="0">
                            <a:latin typeface="Cambria Math" charset="0"/>
                          </a:rPr>
                          <m:t>𝑚𝑜𝑑𝑒𝑙</m:t>
                        </m:r>
                        <m:r>
                          <m:rPr>
                            <m:nor/>
                          </m:rPr>
                          <a:rPr lang="en-US" sz="4000" dirty="0"/>
                          <m:t>|</m:t>
                        </m:r>
                        <m:r>
                          <a:rPr lang="en-US" sz="4000" b="0" i="1" dirty="0" smtClean="0">
                            <a:latin typeface="Cambria Math" charset="0"/>
                          </a:rPr>
                          <m:t>𝑌</m:t>
                        </m:r>
                        <m:r>
                          <a:rPr lang="en-US" sz="4000" b="0" i="1" dirty="0" smtClean="0">
                            <a:latin typeface="Cambria Math" charset="0"/>
                          </a:rPr>
                          <m:t>)</m:t>
                        </m:r>
                      </m:den>
                    </m:f>
                  </m:oMath>
                </a14:m>
                <a:r>
                  <a:rPr lang="en-US" sz="4000" dirty="0" smtClean="0"/>
                  <a:t>}</a:t>
                </a:r>
                <a:endParaRPr lang="en-US" sz="4000" dirty="0"/>
              </a:p>
              <a:p>
                <a:r>
                  <a:rPr lang="en-US" sz="4000" dirty="0"/>
                  <a:t>where the posterior </a:t>
                </a:r>
                <a:r>
                  <a:rPr lang="en-US" sz="4000" dirty="0" smtClean="0"/>
                  <a:t>probability </a:t>
                </a:r>
                <a:r>
                  <a:rPr lang="en-US" sz="4000" dirty="0"/>
                  <a:t>of each model is evaluated using Monte Carlo integration.  The </a:t>
                </a:r>
                <a:r>
                  <a:rPr lang="en-US" sz="4000" dirty="0" smtClean="0"/>
                  <a:t>Metropolis-Hastings </a:t>
                </a:r>
                <a:r>
                  <a:rPr lang="en-US" sz="4000" dirty="0"/>
                  <a:t>algorithm was run for 140,000 iterations with a burn-in of 10% and a lag of 3. </a:t>
                </a:r>
              </a:p>
            </p:txBody>
          </p:sp>
        </mc:Choice>
        <mc:Fallback xmlns="">
          <p:sp>
            <p:nvSpPr>
              <p:cNvPr id="16" name="Rectangle 15"/>
              <p:cNvSpPr>
                <a:spLocks noRot="1" noChangeAspect="1" noMove="1" noResize="1" noEditPoints="1" noAdjustHandles="1" noChangeArrowheads="1" noChangeShapeType="1" noTextEdit="1"/>
              </p:cNvSpPr>
              <p:nvPr/>
            </p:nvSpPr>
            <p:spPr>
              <a:xfrm>
                <a:off x="25671195" y="5759781"/>
                <a:ext cx="15754441" cy="6105774"/>
              </a:xfrm>
              <a:prstGeom prst="rect">
                <a:avLst/>
              </a:prstGeom>
              <a:blipFill rotWithShape="0">
                <a:blip r:embed="rId10"/>
                <a:stretch>
                  <a:fillRect l="-1275" t="-1592" r="-1661" b="-3184"/>
                </a:stretch>
              </a:blipFill>
            </p:spPr>
            <p:txBody>
              <a:bodyPr/>
              <a:lstStyle/>
              <a:p>
                <a:r>
                  <a:rPr lang="en-US">
                    <a:noFill/>
                  </a:rPr>
                  <a:t> </a:t>
                </a:r>
              </a:p>
            </p:txBody>
          </p:sp>
        </mc:Fallback>
      </mc:AlternateContent>
      <p:graphicFrame>
        <p:nvGraphicFramePr>
          <p:cNvPr id="32" name="Table 31"/>
          <p:cNvGraphicFramePr>
            <a:graphicFrameLocks noGrp="1"/>
          </p:cNvGraphicFramePr>
          <p:nvPr>
            <p:extLst>
              <p:ext uri="{D42A27DB-BD31-4B8C-83A1-F6EECF244321}">
                <p14:modId xmlns:p14="http://schemas.microsoft.com/office/powerpoint/2010/main" val="20069554"/>
              </p:ext>
            </p:extLst>
          </p:nvPr>
        </p:nvGraphicFramePr>
        <p:xfrm>
          <a:off x="28508336" y="15512153"/>
          <a:ext cx="12563461" cy="7246489"/>
        </p:xfrm>
        <a:graphic>
          <a:graphicData uri="http://schemas.openxmlformats.org/drawingml/2006/table">
            <a:tbl>
              <a:tblPr/>
              <a:tblGrid>
                <a:gridCol w="1529279"/>
                <a:gridCol w="1529279"/>
                <a:gridCol w="1529279"/>
                <a:gridCol w="1529279"/>
                <a:gridCol w="1529279"/>
                <a:gridCol w="1529279"/>
                <a:gridCol w="1529279"/>
                <a:gridCol w="329229"/>
                <a:gridCol w="1529279"/>
              </a:tblGrid>
              <a:tr h="567017">
                <a:tc>
                  <a:txBody>
                    <a:bodyPr/>
                    <a:lstStyle/>
                    <a:p>
                      <a:pPr algn="l" fontAlgn="b"/>
                      <a:r>
                        <a:rPr lang="en-US" sz="3200" b="1" i="0" u="none" strike="noStrike" dirty="0" smtClean="0">
                          <a:solidFill>
                            <a:srgbClr val="FFFFFF"/>
                          </a:solidFill>
                          <a:effectLst/>
                          <a:latin typeface="Calibri"/>
                        </a:rPr>
                        <a:t>1</a:t>
                      </a:r>
                      <a:endParaRPr lang="en-US" sz="3200" b="1" i="0" u="none" strike="noStrike" dirty="0">
                        <a:solidFill>
                          <a:srgbClr val="FFFFFF"/>
                        </a:solidFill>
                        <a:effectLst/>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2</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3a</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3b</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3c</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4</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5</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6</a:t>
                      </a:r>
                      <a:endParaRPr lang="en-US" sz="3200" b="1" i="0" u="none" strike="noStrike" dirty="0">
                        <a:solidFill>
                          <a:srgbClr val="FFFFFF"/>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3200" b="1" i="0" u="none" strike="noStrike" dirty="0" smtClean="0">
                          <a:solidFill>
                            <a:srgbClr val="FFFFFF"/>
                          </a:solidFill>
                          <a:effectLst/>
                          <a:latin typeface="Calibri"/>
                        </a:rPr>
                        <a:t>7</a:t>
                      </a:r>
                      <a:endParaRPr lang="en-US" sz="3200" b="1" i="0" u="none" strike="noStrike" dirty="0">
                        <a:solidFill>
                          <a:srgbClr val="FFFFFF"/>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475440">
                <a:tc>
                  <a:txBody>
                    <a:bodyPr/>
                    <a:lstStyle/>
                    <a:p>
                      <a:pPr algn="r" fontAlgn="b"/>
                      <a:r>
                        <a:rPr lang="en-US" sz="3200" b="0" i="0" u="none" strike="noStrike" dirty="0">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75440">
                <a:tc>
                  <a:txBody>
                    <a:bodyPr/>
                    <a:lstStyle/>
                    <a:p>
                      <a:pPr algn="r" fontAlgn="b"/>
                      <a:r>
                        <a:rPr lang="en-US" sz="3200" b="0" i="0" u="none" strike="noStrike">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75440">
                <a:tc>
                  <a:txBody>
                    <a:bodyPr/>
                    <a:lstStyle/>
                    <a:p>
                      <a:pPr algn="r" fontAlgn="b"/>
                      <a:r>
                        <a:rPr lang="en-US" sz="3200" b="0" i="0" u="none" strike="noStrike">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75440">
                <a:tc>
                  <a:txBody>
                    <a:bodyPr/>
                    <a:lstStyle/>
                    <a:p>
                      <a:pPr algn="l" fontAlgn="b"/>
                      <a:endParaRPr lang="en-US" sz="3200" b="0" i="0" u="none" strike="noStrike">
                        <a:solidFill>
                          <a:srgbClr val="000000"/>
                        </a:solidFill>
                        <a:effectLst/>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2752">
                <a:tc>
                  <a:txBody>
                    <a:bodyPr/>
                    <a:lstStyle/>
                    <a:p>
                      <a:pPr algn="l" fontAlgn="b"/>
                      <a:r>
                        <a:rPr lang="en-US" sz="3200" b="0" i="0" u="none" strike="noStrike" dirty="0" smtClean="0">
                          <a:solidFill>
                            <a:srgbClr val="000000"/>
                          </a:solidFill>
                          <a:effectLst/>
                          <a:latin typeface="Calibri"/>
                        </a:rPr>
                        <a:t>8</a:t>
                      </a:r>
                      <a:endParaRPr lang="en-US" sz="3200" b="0" i="0" u="none" strike="noStrike" dirty="0">
                        <a:solidFill>
                          <a:srgbClr val="000000"/>
                        </a:solidFill>
                        <a:effectLst/>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9</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10</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11</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12</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13a</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gridSpan="2">
                  <a:txBody>
                    <a:bodyPr/>
                    <a:lstStyle/>
                    <a:p>
                      <a:pPr algn="l" fontAlgn="b"/>
                      <a:r>
                        <a:rPr lang="en-US" sz="3200" b="0" i="0" u="none" strike="noStrike" dirty="0" smtClean="0">
                          <a:solidFill>
                            <a:srgbClr val="000000"/>
                          </a:solidFill>
                          <a:effectLst/>
                          <a:latin typeface="Calibri"/>
                        </a:rPr>
                        <a:t>13b</a:t>
                      </a:r>
                      <a:r>
                        <a:rPr lang="en-US" sz="3200" b="0" i="0" u="none" strike="noStrike" baseline="0" dirty="0" smtClean="0">
                          <a:solidFill>
                            <a:srgbClr val="000000"/>
                          </a:solidFill>
                          <a:effectLst/>
                          <a:latin typeface="Calibri"/>
                        </a:rPr>
                        <a:t>      </a:t>
                      </a:r>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hMerge="1">
                  <a:txBody>
                    <a:bodyPr/>
                    <a:lstStyle/>
                    <a:p>
                      <a:endParaRPr lang="en-US"/>
                    </a:p>
                  </a:txBody>
                  <a:tcPr/>
                </a:tc>
                <a:tc>
                  <a:txBody>
                    <a:bodyPr/>
                    <a:lstStyle/>
                    <a:p>
                      <a:pPr algn="l" fontAlgn="b"/>
                      <a:r>
                        <a:rPr lang="en-US" sz="3200" b="0" i="0" u="none" strike="noStrike" dirty="0" smtClean="0">
                          <a:solidFill>
                            <a:srgbClr val="000000"/>
                          </a:solidFill>
                          <a:effectLst/>
                          <a:latin typeface="Calibri"/>
                        </a:rPr>
                        <a:t>Accuracy</a:t>
                      </a:r>
                      <a:endParaRPr lang="en-US" sz="3200" b="0" i="0" u="none" strike="noStrike" dirty="0">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75440">
                <a:tc>
                  <a:txBody>
                    <a:bodyPr/>
                    <a:lstStyle/>
                    <a:p>
                      <a:pPr algn="r" fontAlgn="b"/>
                      <a:r>
                        <a:rPr lang="en-US" sz="3200" b="0" i="0" u="none" strike="noStrike">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US" sz="3200" b="0" i="0" u="none" strike="noStrike" dirty="0" smtClean="0">
                          <a:solidFill>
                            <a:srgbClr val="000000"/>
                          </a:solidFill>
                          <a:effectLst/>
                          <a:latin typeface="Calibri"/>
                        </a:rPr>
                        <a:t>84%</a:t>
                      </a:r>
                      <a:endParaRPr lang="en-US" sz="3200" b="0" i="0" u="none" strike="noStrike" dirty="0">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75440">
                <a:tc>
                  <a:txBody>
                    <a:bodyPr/>
                    <a:lstStyle/>
                    <a:p>
                      <a:pPr algn="r" fontAlgn="b"/>
                      <a:r>
                        <a:rPr lang="en-US" sz="3200" b="0" i="0" u="none" strike="noStrike">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3200" b="0" i="0" u="none" strike="noStrike" dirty="0">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3200" b="0" i="0" u="none" strike="noStrike" dirty="0" smtClean="0">
                          <a:solidFill>
                            <a:srgbClr val="000000"/>
                          </a:solidFill>
                          <a:effectLst/>
                          <a:latin typeface="Calibri"/>
                        </a:rPr>
                        <a:t>83%</a:t>
                      </a:r>
                      <a:endParaRPr lang="en-US" sz="3200" b="0" i="0" u="none" strike="noStrike" dirty="0">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75440">
                <a:tc>
                  <a:txBody>
                    <a:bodyPr/>
                    <a:lstStyle/>
                    <a:p>
                      <a:pPr algn="r" fontAlgn="b"/>
                      <a:r>
                        <a:rPr lang="en-US" sz="3200" b="0" i="0" u="none" strike="noStrike">
                          <a:solidFill>
                            <a:srgbClr val="000000"/>
                          </a:solidFill>
                          <a:effectLst/>
                          <a:latin typeface="Calibri"/>
                        </a:rPr>
                        <a:t>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846285">
                <a:tc>
                  <a:txBody>
                    <a:bodyPr/>
                    <a:lstStyle/>
                    <a:p>
                      <a:pPr algn="l" fontAlgn="b"/>
                      <a:endParaRPr lang="en-US" sz="3200" b="0" i="0" u="none" strike="noStrike">
                        <a:solidFill>
                          <a:srgbClr val="000000"/>
                        </a:solidFill>
                        <a:effectLst/>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b"/>
                      <a:endParaRPr lang="en-US" sz="3200" b="0" i="0" u="none" strike="noStrike" dirty="0">
                        <a:solidFill>
                          <a:srgbClr val="000000"/>
                        </a:solidFill>
                        <a:effectLst/>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bl>
          </a:graphicData>
        </a:graphic>
      </p:graphicFrame>
      <p:sp>
        <p:nvSpPr>
          <p:cNvPr id="33" name="TextBox 32"/>
          <p:cNvSpPr txBox="1"/>
          <p:nvPr/>
        </p:nvSpPr>
        <p:spPr>
          <a:xfrm>
            <a:off x="28508336" y="13768562"/>
            <a:ext cx="7734110" cy="923330"/>
          </a:xfrm>
          <a:prstGeom prst="rect">
            <a:avLst/>
          </a:prstGeom>
          <a:solidFill>
            <a:schemeClr val="accent2"/>
          </a:solidFill>
        </p:spPr>
        <p:txBody>
          <a:bodyPr wrap="square" rtlCol="0">
            <a:spAutoFit/>
          </a:bodyPr>
          <a:lstStyle/>
          <a:p>
            <a:pPr algn="ctr"/>
            <a:r>
              <a:rPr lang="en-US" sz="5400" dirty="0" smtClean="0"/>
              <a:t>Results</a:t>
            </a:r>
            <a:endParaRPr lang="en-US" sz="5400" dirty="0"/>
          </a:p>
        </p:txBody>
      </p:sp>
      <p:pic>
        <p:nvPicPr>
          <p:cNvPr id="34" name="Picture 3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115" y="35590"/>
            <a:ext cx="3506725" cy="3506725"/>
          </a:xfrm>
          <a:prstGeom prst="rect">
            <a:avLst/>
          </a:prstGeom>
        </p:spPr>
      </p:pic>
      <p:sp>
        <p:nvSpPr>
          <p:cNvPr id="13" name="TextBox 12"/>
          <p:cNvSpPr txBox="1"/>
          <p:nvPr/>
        </p:nvSpPr>
        <p:spPr>
          <a:xfrm>
            <a:off x="26396675" y="15524050"/>
            <a:ext cx="3821550" cy="646331"/>
          </a:xfrm>
          <a:prstGeom prst="rect">
            <a:avLst/>
          </a:prstGeom>
          <a:noFill/>
        </p:spPr>
        <p:txBody>
          <a:bodyPr wrap="square" rtlCol="0">
            <a:spAutoFit/>
          </a:bodyPr>
          <a:lstStyle/>
          <a:p>
            <a:r>
              <a:rPr lang="en-US" sz="3600" dirty="0" smtClean="0"/>
              <a:t>Attribute </a:t>
            </a:r>
            <a:endParaRPr lang="en-US" sz="3600" dirty="0"/>
          </a:p>
        </p:txBody>
      </p:sp>
      <p:sp>
        <p:nvSpPr>
          <p:cNvPr id="30" name="TextBox 29"/>
          <p:cNvSpPr txBox="1"/>
          <p:nvPr/>
        </p:nvSpPr>
        <p:spPr>
          <a:xfrm>
            <a:off x="26476625" y="19842228"/>
            <a:ext cx="3821550" cy="646331"/>
          </a:xfrm>
          <a:prstGeom prst="rect">
            <a:avLst/>
          </a:prstGeom>
          <a:noFill/>
        </p:spPr>
        <p:txBody>
          <a:bodyPr wrap="square" rtlCol="0">
            <a:spAutoFit/>
          </a:bodyPr>
          <a:lstStyle/>
          <a:p>
            <a:r>
              <a:rPr lang="en-US" sz="3600" dirty="0" smtClean="0"/>
              <a:t>Attribute </a:t>
            </a:r>
            <a:endParaRPr lang="en-US" sz="3600" dirty="0"/>
          </a:p>
        </p:txBody>
      </p:sp>
      <p:sp>
        <p:nvSpPr>
          <p:cNvPr id="17" name="TextBox 16"/>
          <p:cNvSpPr txBox="1"/>
          <p:nvPr/>
        </p:nvSpPr>
        <p:spPr>
          <a:xfrm>
            <a:off x="25386675" y="16072531"/>
            <a:ext cx="3809999" cy="1754326"/>
          </a:xfrm>
          <a:prstGeom prst="rect">
            <a:avLst/>
          </a:prstGeom>
          <a:noFill/>
        </p:spPr>
        <p:txBody>
          <a:bodyPr wrap="square" rtlCol="0">
            <a:spAutoFit/>
          </a:bodyPr>
          <a:lstStyle/>
          <a:p>
            <a:r>
              <a:rPr lang="en-US" sz="3600" dirty="0" smtClean="0"/>
              <a:t>Showed up 50%</a:t>
            </a:r>
          </a:p>
          <a:p>
            <a:r>
              <a:rPr lang="en-US" sz="3600" dirty="0" err="1" smtClean="0"/>
              <a:t>Showedup</a:t>
            </a:r>
            <a:r>
              <a:rPr lang="en-US" sz="3600" dirty="0" smtClean="0"/>
              <a:t> 70%</a:t>
            </a:r>
          </a:p>
          <a:p>
            <a:r>
              <a:rPr lang="en-US" sz="3600" dirty="0" smtClean="0"/>
              <a:t>Showed up 80%</a:t>
            </a:r>
            <a:endParaRPr lang="en-US" sz="3600" dirty="0"/>
          </a:p>
        </p:txBody>
      </p:sp>
      <p:sp>
        <p:nvSpPr>
          <p:cNvPr id="35" name="TextBox 34"/>
          <p:cNvSpPr txBox="1"/>
          <p:nvPr/>
        </p:nvSpPr>
        <p:spPr>
          <a:xfrm>
            <a:off x="25382356" y="20500456"/>
            <a:ext cx="3809999" cy="1754326"/>
          </a:xfrm>
          <a:prstGeom prst="rect">
            <a:avLst/>
          </a:prstGeom>
          <a:noFill/>
        </p:spPr>
        <p:txBody>
          <a:bodyPr wrap="square" rtlCol="0">
            <a:spAutoFit/>
          </a:bodyPr>
          <a:lstStyle/>
          <a:p>
            <a:r>
              <a:rPr lang="en-US" sz="3600" dirty="0" smtClean="0"/>
              <a:t>Showed up 50%</a:t>
            </a:r>
          </a:p>
          <a:p>
            <a:r>
              <a:rPr lang="en-US" sz="3600" dirty="0" err="1" smtClean="0"/>
              <a:t>Showedup</a:t>
            </a:r>
            <a:r>
              <a:rPr lang="en-US" sz="3600" dirty="0" smtClean="0"/>
              <a:t> 70%</a:t>
            </a:r>
          </a:p>
          <a:p>
            <a:r>
              <a:rPr lang="en-US" sz="3600" dirty="0" smtClean="0"/>
              <a:t>Showed up 80%</a:t>
            </a:r>
            <a:endParaRPr lang="en-US" sz="3600" dirty="0"/>
          </a:p>
        </p:txBody>
      </p:sp>
    </p:spTree>
    <p:extLst>
      <p:ext uri="{BB962C8B-B14F-4D97-AF65-F5344CB8AC3E}">
        <p14:creationId xmlns:p14="http://schemas.microsoft.com/office/powerpoint/2010/main" val="84668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1002</Words>
  <Application>Microsoft Office PowerPoint</Application>
  <PresentationFormat>Custom</PresentationFormat>
  <Paragraphs>129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College of the Holy Cross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windowsbuild</cp:lastModifiedBy>
  <cp:revision>26</cp:revision>
  <dcterms:created xsi:type="dcterms:W3CDTF">2017-08-31T14:21:17Z</dcterms:created>
  <dcterms:modified xsi:type="dcterms:W3CDTF">2017-09-04T19:46:12Z</dcterms:modified>
</cp:coreProperties>
</file>